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8" r:id="rId2"/>
    <p:sldId id="300" r:id="rId3"/>
    <p:sldId id="302" r:id="rId4"/>
    <p:sldId id="304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B68"/>
    <a:srgbClr val="E98300"/>
    <a:srgbClr val="004E92"/>
    <a:srgbClr val="257835"/>
    <a:srgbClr val="90003E"/>
    <a:srgbClr val="BEB511"/>
    <a:srgbClr val="BC0031"/>
    <a:srgbClr val="003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81" autoAdjust="0"/>
    <p:restoredTop sz="82485" autoAdjust="0"/>
  </p:normalViewPr>
  <p:slideViewPr>
    <p:cSldViewPr>
      <p:cViewPr varScale="1">
        <p:scale>
          <a:sx n="74" d="100"/>
          <a:sy n="74" d="100"/>
        </p:scale>
        <p:origin x="-16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HALLLO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6E18A-5816-4D88-B686-AC6C6C721F83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762BE-4B7E-45A6-B54C-FF5E2486E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330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nl-NL"/>
              <a:t>HALLLO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noProof="0"/>
              <a:t>Klik om de opmaakprofielen van de modeltekst te bewerken</a:t>
            </a:r>
          </a:p>
          <a:p>
            <a:pPr lvl="1"/>
            <a:r>
              <a:rPr lang="en-US" altLang="nl-NL" noProof="0"/>
              <a:t>Tweede niveau</a:t>
            </a:r>
          </a:p>
          <a:p>
            <a:pPr lvl="2"/>
            <a:r>
              <a:rPr lang="en-US" altLang="nl-NL" noProof="0"/>
              <a:t>Derde niveau</a:t>
            </a:r>
          </a:p>
          <a:p>
            <a:pPr lvl="3"/>
            <a:r>
              <a:rPr lang="en-US" altLang="nl-NL" noProof="0"/>
              <a:t>Vierde niveau</a:t>
            </a:r>
          </a:p>
          <a:p>
            <a:pPr lvl="4"/>
            <a:r>
              <a:rPr lang="en-US" altLang="nl-NL" noProof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6F8B310-4A2B-4FE3-91BD-44F1D8B3AF6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446578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97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9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8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91000"/>
            <a:ext cx="8153400" cy="1066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nl-NL" noProof="0"/>
              <a:t>Titelstijl van model bewerken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10200"/>
            <a:ext cx="8153400" cy="609600"/>
          </a:xfrm>
        </p:spPr>
        <p:txBody>
          <a:bodyPr/>
          <a:lstStyle>
            <a:lvl1pPr marL="0" indent="0">
              <a:buFont typeface="Wingdings 2" pitchFamily="-128" charset="2"/>
              <a:buNone/>
              <a:defRPr/>
            </a:lvl1pPr>
          </a:lstStyle>
          <a:p>
            <a:pPr lvl="0"/>
            <a:r>
              <a:rPr lang="en-US" alt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8481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D8586-5831-4246-A25D-76D821644139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3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1295400"/>
            <a:ext cx="184785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39115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74FF7-46F2-4C59-B555-975DB7075AF5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8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D4F24-83C4-485B-A3FF-FF016414373F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82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574F6-59F7-4BF1-8D52-5A815C863C36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4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2514600"/>
            <a:ext cx="3619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E5451-C001-4B62-AE8D-8D578810E676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8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2923E-4178-4AB9-8146-B71B072EFB0E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4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DB63B-FEFB-4EE9-ACCF-6FE053C4200D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37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6C32D-90D2-428E-8978-CE18DD3C3707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3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5C901-6FB5-4FB1-AF3B-52A34390836E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12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9869A-E0E3-4E4B-8454-EB2A6DDCDA53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8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391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39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de tekststijl van het model te bewerken</a:t>
            </a:r>
          </a:p>
          <a:p>
            <a:pPr lvl="1"/>
            <a:r>
              <a:rPr lang="en-US" altLang="nl-NL"/>
              <a:t>Tweede niveau</a:t>
            </a:r>
          </a:p>
          <a:p>
            <a:pPr lvl="2"/>
            <a:r>
              <a:rPr lang="en-US" altLang="nl-NL"/>
              <a:t>Derde niveau</a:t>
            </a:r>
          </a:p>
          <a:p>
            <a:pPr lvl="3"/>
            <a:r>
              <a:rPr lang="en-US" altLang="nl-NL"/>
              <a:t>Vierde niveau</a:t>
            </a:r>
          </a:p>
          <a:p>
            <a:pPr lvl="4"/>
            <a:r>
              <a:rPr lang="en-US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324600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751B68"/>
                </a:solidFill>
              </a:defRPr>
            </a:lvl1pPr>
          </a:lstStyle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751B68"/>
                </a:solidFill>
              </a:defRPr>
            </a:lvl1pPr>
          </a:lstStyle>
          <a:p>
            <a:pPr>
              <a:defRPr/>
            </a:pPr>
            <a:fld id="{E648ABC4-58BC-4A50-8EC9-8A2FAD756AE9}" type="slidenum">
              <a:rPr lang="en-US" altLang="nl-NL"/>
              <a:pPr>
                <a:defRPr/>
              </a:pPr>
              <a:t>‹#›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9248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57800" y="6248400"/>
            <a:ext cx="0" cy="304800"/>
          </a:xfrm>
          <a:prstGeom prst="line">
            <a:avLst/>
          </a:prstGeom>
          <a:noFill/>
          <a:ln w="9525">
            <a:solidFill>
              <a:srgbClr val="751B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 2" pitchFamily="-128" charset="2"/>
        <a:buChar char="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60000"/>
        <a:buFont typeface="Wingdings 2" pitchFamily="-128" charset="2"/>
        <a:buChar char="£"/>
        <a:defRPr sz="2600">
          <a:solidFill>
            <a:schemeClr val="tx1"/>
          </a:solidFill>
          <a:latin typeface="+mn-lt"/>
        </a:defRPr>
      </a:lvl2pPr>
      <a:lvl3pPr marL="12573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"/>
        <a:defRPr sz="2000"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"/>
        <a:defRPr sz="2000">
          <a:solidFill>
            <a:schemeClr val="tx1"/>
          </a:solidFill>
          <a:latin typeface="+mn-lt"/>
        </a:defRPr>
      </a:lvl4pPr>
      <a:lvl5pPr marL="21717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5pPr>
      <a:lvl6pPr marL="26289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6pPr>
      <a:lvl7pPr marL="30861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7pPr>
      <a:lvl8pPr marL="35433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8pPr>
      <a:lvl9pPr marL="4000500" indent="-342900" algn="l" rtl="0" fontAlgn="base">
        <a:lnSpc>
          <a:spcPct val="150000"/>
        </a:lnSpc>
        <a:spcBef>
          <a:spcPct val="0"/>
        </a:spcBef>
        <a:spcAft>
          <a:spcPct val="0"/>
        </a:spcAft>
        <a:buSzPct val="80000"/>
        <a:buFont typeface="Wingdings 2" pitchFamily="-128" charset="2"/>
        <a:buChar char="Ò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The chain of Andrej Markov and its applications</a:t>
            </a:r>
            <a:r>
              <a:rPr lang="nl-NL" altLang="nl-NL" dirty="0"/>
              <a:t/>
            </a:r>
            <a:br>
              <a:rPr lang="nl-NL" altLang="nl-NL" dirty="0"/>
            </a:br>
            <a:r>
              <a:rPr lang="nl-NL" altLang="nl-NL" sz="1400" dirty="0"/>
              <a:t>NETWORKS </a:t>
            </a:r>
            <a:r>
              <a:rPr lang="nl-NL" altLang="nl-NL" sz="1400" dirty="0" err="1"/>
              <a:t>goes</a:t>
            </a:r>
            <a:r>
              <a:rPr lang="nl-NL" altLang="nl-NL" sz="1400" dirty="0"/>
              <a:t> </a:t>
            </a:r>
            <a:r>
              <a:rPr lang="nl-NL" altLang="nl-NL" sz="1400" dirty="0" err="1"/>
              <a:t>to</a:t>
            </a:r>
            <a:r>
              <a:rPr lang="nl-NL" altLang="nl-NL" sz="1400" dirty="0"/>
              <a:t> school -  April 23, 2018</a:t>
            </a:r>
            <a:endParaRPr lang="en-US" altLang="nl-NL" sz="1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4934807"/>
            <a:ext cx="8153400" cy="609600"/>
          </a:xfrm>
        </p:spPr>
        <p:txBody>
          <a:bodyPr/>
          <a:lstStyle/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Jan-Pieter Dorsman</a:t>
            </a:r>
            <a:endParaRPr lang="en-US" altLang="nl-NL" dirty="0"/>
          </a:p>
        </p:txBody>
      </p:sp>
      <p:pic>
        <p:nvPicPr>
          <p:cNvPr id="3078" name="Picture 6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93096"/>
            <a:ext cx="162018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64904"/>
            <a:ext cx="7391400" cy="3302496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10</a:t>
            </a:fld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824230" y="111873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776558" y="1118738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19" name="Curved Connector 18"/>
          <p:cNvCxnSpPr>
            <a:stCxn id="16" idx="7"/>
            <a:endCxn id="17" idx="1"/>
          </p:cNvCxnSpPr>
          <p:nvPr/>
        </p:nvCxnSpPr>
        <p:spPr>
          <a:xfrm rot="5400000" flipH="1" flipV="1">
            <a:off x="4067927" y="188657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7" idx="3"/>
            <a:endCxn id="16" idx="5"/>
          </p:cNvCxnSpPr>
          <p:nvPr/>
        </p:nvCxnSpPr>
        <p:spPr>
          <a:xfrm rot="5400000">
            <a:off x="4067928" y="595995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6" idx="3"/>
            <a:endCxn id="16" idx="1"/>
          </p:cNvCxnSpPr>
          <p:nvPr/>
        </p:nvCxnSpPr>
        <p:spPr>
          <a:xfrm rot="5400000" flipH="1">
            <a:off x="1831468" y="1406770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5"/>
            <a:endCxn id="17" idx="7"/>
          </p:cNvCxnSpPr>
          <p:nvPr/>
        </p:nvCxnSpPr>
        <p:spPr>
          <a:xfrm rot="5400000" flipH="1">
            <a:off x="6355307" y="1406770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68446" y="934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10%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79565" y="19283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40%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0094" y="12411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90%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40854" y="119675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60%</a:t>
            </a:r>
            <a:endParaRPr lang="en-US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731937" y="2369646"/>
            <a:ext cx="7391400" cy="185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nl-NL" sz="1600" kern="0" dirty="0"/>
              <a:t>Q: </a:t>
            </a:r>
            <a:r>
              <a:rPr lang="nl-NL" sz="1600" kern="0" dirty="0" err="1"/>
              <a:t>What</a:t>
            </a:r>
            <a:r>
              <a:rPr lang="nl-NL" sz="1600" kern="0" dirty="0"/>
              <a:t> percentage of time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sunny</a:t>
            </a:r>
            <a:r>
              <a:rPr lang="nl-NL" sz="1600" kern="0" dirty="0"/>
              <a:t> in </a:t>
            </a:r>
            <a:r>
              <a:rPr lang="nl-NL" sz="1600" kern="0" dirty="0" err="1"/>
              <a:t>the</a:t>
            </a:r>
            <a:r>
              <a:rPr lang="nl-NL" sz="1600" kern="0" dirty="0"/>
              <a:t> long run?</a:t>
            </a:r>
          </a:p>
          <a:p>
            <a:pPr marL="0" indent="0">
              <a:buNone/>
            </a:pPr>
            <a:r>
              <a:rPr lang="nl-NL" sz="1600" kern="0" dirty="0"/>
              <a:t>A: </a:t>
            </a:r>
            <a:r>
              <a:rPr lang="nl-NL" sz="1600" kern="0" dirty="0" err="1"/>
              <a:t>Let’s</a:t>
            </a:r>
            <a:r>
              <a:rPr lang="nl-NL" sz="1600" kern="0" dirty="0"/>
              <a:t> have </a:t>
            </a:r>
            <a:r>
              <a:rPr lang="nl-NL" sz="1600" kern="0" dirty="0" err="1"/>
              <a:t>another</a:t>
            </a:r>
            <a:r>
              <a:rPr lang="nl-NL" sz="1600" kern="0" dirty="0"/>
              <a:t> look at </a:t>
            </a:r>
            <a:r>
              <a:rPr lang="nl-NL" sz="1600" kern="0" dirty="0" err="1"/>
              <a:t>the</a:t>
            </a:r>
            <a:r>
              <a:rPr lang="nl-NL" sz="1600" kern="0" dirty="0"/>
              <a:t> matrices…</a:t>
            </a:r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r>
              <a:rPr lang="nl-NL" sz="1600" kern="0" dirty="0" err="1"/>
              <a:t>Wait</a:t>
            </a:r>
            <a:r>
              <a:rPr lang="nl-NL" sz="1600" kern="0" dirty="0"/>
              <a:t> a minute… </a:t>
            </a:r>
            <a:r>
              <a:rPr lang="nl-NL" sz="1600" kern="0" dirty="0" err="1"/>
              <a:t>what</a:t>
            </a:r>
            <a:r>
              <a:rPr lang="nl-NL" sz="1600" kern="0" dirty="0"/>
              <a:t> </a:t>
            </a:r>
            <a:r>
              <a:rPr lang="nl-NL" sz="1600" kern="0" dirty="0" err="1"/>
              <a:t>if</a:t>
            </a:r>
            <a:r>
              <a:rPr lang="nl-NL" sz="1600" kern="0" dirty="0"/>
              <a:t> we continue like </a:t>
            </a:r>
            <a:r>
              <a:rPr lang="nl-NL" sz="1600" kern="0" dirty="0" err="1"/>
              <a:t>this</a:t>
            </a:r>
            <a:r>
              <a:rPr lang="nl-NL" sz="1600" kern="0" dirty="0"/>
              <a:t>?</a:t>
            </a:r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endParaRPr lang="nl-NL" sz="1600" kern="0" dirty="0"/>
          </a:p>
          <a:p>
            <a:pPr marL="0" indent="0">
              <a:buNone/>
            </a:pPr>
            <a:r>
              <a:rPr lang="nl-NL" sz="1600" kern="0" dirty="0" err="1"/>
              <a:t>If</a:t>
            </a:r>
            <a:r>
              <a:rPr lang="nl-NL" sz="1600" kern="0" dirty="0"/>
              <a:t> we </a:t>
            </a:r>
            <a:r>
              <a:rPr lang="nl-NL" sz="1600" kern="0" dirty="0" err="1"/>
              <a:t>would</a:t>
            </a:r>
            <a:r>
              <a:rPr lang="nl-NL" sz="1600" kern="0" dirty="0"/>
              <a:t> continue, we </a:t>
            </a:r>
            <a:r>
              <a:rPr lang="nl-NL" sz="1600" kern="0" dirty="0" err="1"/>
              <a:t>would</a:t>
            </a:r>
            <a:r>
              <a:rPr lang="nl-NL" sz="1600" kern="0" dirty="0"/>
              <a:t> </a:t>
            </a:r>
            <a:r>
              <a:rPr lang="nl-NL" sz="1600" kern="0" dirty="0" err="1"/>
              <a:t>obtain</a:t>
            </a:r>
            <a:endParaRPr lang="nl-NL" sz="1600" kern="0" dirty="0"/>
          </a:p>
          <a:p>
            <a:pPr marL="0" indent="0">
              <a:buNone/>
            </a:pPr>
            <a:r>
              <a:rPr lang="nl-NL" sz="1600" kern="0" dirty="0" err="1"/>
              <a:t>So</a:t>
            </a:r>
            <a:r>
              <a:rPr lang="nl-NL" sz="1600" kern="0" dirty="0"/>
              <a:t>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answer</a:t>
            </a:r>
            <a:r>
              <a:rPr lang="nl-NL" sz="1600" kern="0" dirty="0"/>
              <a:t> is </a:t>
            </a:r>
            <a:r>
              <a:rPr lang="nl-NL" sz="1600" kern="0" dirty="0">
                <a:solidFill>
                  <a:srgbClr val="FF0000"/>
                </a:solidFill>
              </a:rPr>
              <a:t>80%</a:t>
            </a:r>
            <a:r>
              <a:rPr lang="nl-NL" sz="1600" kern="0" dirty="0"/>
              <a:t>.</a:t>
            </a:r>
          </a:p>
          <a:p>
            <a:pPr marL="0" indent="0" algn="ctr">
              <a:buNone/>
            </a:pPr>
            <a:r>
              <a:rPr lang="nl-NL" sz="1200" kern="0" dirty="0"/>
              <a:t>The fine print: 0.8 </a:t>
            </a:r>
            <a:r>
              <a:rPr lang="nl-NL" sz="1200" kern="0" dirty="0" err="1"/>
              <a:t>and</a:t>
            </a:r>
            <a:r>
              <a:rPr lang="nl-NL" sz="1200" kern="0" dirty="0"/>
              <a:t> 0.2 </a:t>
            </a:r>
            <a:r>
              <a:rPr lang="nl-NL" sz="1200" kern="0" dirty="0" err="1"/>
              <a:t>together</a:t>
            </a:r>
            <a:r>
              <a:rPr lang="nl-NL" sz="1200" kern="0" dirty="0"/>
              <a:t> form </a:t>
            </a:r>
            <a:r>
              <a:rPr lang="nl-NL" sz="1200" kern="0" dirty="0" err="1"/>
              <a:t>the</a:t>
            </a:r>
            <a:r>
              <a:rPr lang="nl-NL" sz="1200" kern="0" dirty="0"/>
              <a:t> </a:t>
            </a:r>
            <a:r>
              <a:rPr lang="nl-NL" sz="1200" kern="0" dirty="0" err="1"/>
              <a:t>normalised</a:t>
            </a:r>
            <a:r>
              <a:rPr lang="nl-NL" sz="1200" kern="0" dirty="0"/>
              <a:t> </a:t>
            </a:r>
            <a:r>
              <a:rPr lang="nl-NL" sz="1200" kern="0" dirty="0" err="1"/>
              <a:t>left</a:t>
            </a:r>
            <a:r>
              <a:rPr lang="nl-NL" sz="1200" kern="0" dirty="0"/>
              <a:t> eigenvector of P </a:t>
            </a:r>
            <a:r>
              <a:rPr lang="nl-NL" sz="1200" kern="0" dirty="0" err="1"/>
              <a:t>corresponding</a:t>
            </a:r>
            <a:r>
              <a:rPr lang="nl-NL" sz="1200" kern="0" dirty="0"/>
              <a:t> </a:t>
            </a:r>
            <a:r>
              <a:rPr lang="nl-NL" sz="1200" kern="0" dirty="0" err="1"/>
              <a:t>to</a:t>
            </a:r>
            <a:r>
              <a:rPr lang="nl-NL" sz="1200" kern="0" dirty="0"/>
              <a:t> </a:t>
            </a:r>
            <a:r>
              <a:rPr lang="nl-NL" sz="1200" kern="0" dirty="0" err="1"/>
              <a:t>eigenvalue</a:t>
            </a:r>
            <a:r>
              <a:rPr lang="nl-NL" sz="1200" kern="0" dirty="0"/>
              <a:t> 1.</a:t>
            </a:r>
          </a:p>
          <a:p>
            <a:pPr marL="0" indent="0">
              <a:buNone/>
            </a:pPr>
            <a:r>
              <a:rPr lang="nl-NL" sz="1600" kern="0" dirty="0"/>
              <a:t>	</a:t>
            </a:r>
          </a:p>
          <a:p>
            <a:pPr marL="0" indent="0">
              <a:buNone/>
            </a:pPr>
            <a:endParaRPr lang="nl-NL" sz="16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  <p:sp>
        <p:nvSpPr>
          <p:cNvPr id="25" name="TextBox 24"/>
          <p:cNvSpPr txBox="1"/>
          <p:nvPr/>
        </p:nvSpPr>
        <p:spPr>
          <a:xfrm>
            <a:off x="2204484" y="55896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23528" y="2852936"/>
                <a:ext cx="8136903" cy="4455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l-NL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.9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0.1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0.4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0.6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0.6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0.4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nl-NL" i="1"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</m:t>
                                </m:r>
                                <m:r>
                                  <a:rPr lang="nl-NL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latin typeface="Cambria Math"/>
                </a:endParaRPr>
              </a:p>
              <a:p>
                <a:r>
                  <a:rPr lang="nl-NL" i="1" dirty="0">
                    <a:latin typeface="Cambria Math"/>
                  </a:rPr>
                  <a:t>	  	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0.8125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0.1875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0.75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0.25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0.801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0.199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0.797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0.203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nl-NL" i="1" dirty="0">
                  <a:latin typeface="Cambria Math"/>
                </a:endParaRPr>
              </a:p>
              <a:p>
                <a:endParaRPr lang="nl-NL" i="1" dirty="0">
                  <a:latin typeface="Cambria Math"/>
                </a:endParaRPr>
              </a:p>
              <a:p>
                <a:endParaRPr lang="nl-NL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10</m:t>
                          </m:r>
                        </m:sup>
                      </m:sSup>
                      <m:r>
                        <a:rPr lang="nl-NL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nl-NL" i="1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95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199805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.799219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0.20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0781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12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0.800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049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0.199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951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799805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0.200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0195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nl-NL" i="1" dirty="0">
                  <a:latin typeface="Cambria Math"/>
                </a:endParaRPr>
              </a:p>
              <a:p>
                <a:endParaRPr lang="nl-NL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∞</m:t>
                          </m:r>
                        </m:sup>
                      </m:sSup>
                      <m:r>
                        <a:rPr lang="nl-NL" i="1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0.2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.                                       </m:t>
                      </m:r>
                    </m:oMath>
                  </m:oMathPara>
                </a14:m>
                <a:endParaRPr lang="nl-NL" i="1" dirty="0">
                  <a:latin typeface="Cambria Math"/>
                </a:endParaRPr>
              </a:p>
              <a:p>
                <a:r>
                  <a:rPr lang="nl-NL" i="1" dirty="0">
                    <a:latin typeface="Cambria Math"/>
                  </a:rPr>
                  <a:t>       </a:t>
                </a:r>
              </a:p>
              <a:p>
                <a:endParaRPr lang="nl-NL" i="1" dirty="0">
                  <a:latin typeface="Cambria Math"/>
                </a:endParaRPr>
              </a:p>
              <a:p>
                <a:r>
                  <a:rPr lang="nl-NL" i="1" dirty="0">
                    <a:latin typeface="Cambria Math"/>
                  </a:rPr>
                  <a:t>			</a:t>
                </a:r>
              </a:p>
              <a:p>
                <a:r>
                  <a:rPr lang="nl-NL" i="1" dirty="0">
                    <a:latin typeface="Cambria Math"/>
                  </a:rPr>
                  <a:t>		</a:t>
                </a:r>
              </a:p>
              <a:p>
                <a:r>
                  <a:rPr lang="nl-NL" i="1" dirty="0">
                    <a:latin typeface="Cambria Math"/>
                  </a:rPr>
                  <a:t>   </a:t>
                </a:r>
                <a:endParaRPr lang="nl-NL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852936"/>
                <a:ext cx="8136903" cy="44555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69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391400" cy="838200"/>
          </a:xfrm>
        </p:spPr>
        <p:txBody>
          <a:bodyPr/>
          <a:lstStyle/>
          <a:p>
            <a:r>
              <a:rPr lang="en-US" dirty="0"/>
              <a:t>The weather as Markov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391400" cy="4094584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11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902322" y="1844080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54650" y="1844080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8" name="Curved Connector 7"/>
          <p:cNvCxnSpPr>
            <a:stCxn id="6" idx="7"/>
            <a:endCxn id="9" idx="1"/>
          </p:cNvCxnSpPr>
          <p:nvPr/>
        </p:nvCxnSpPr>
        <p:spPr>
          <a:xfrm rot="5400000" flipH="1" flipV="1">
            <a:off x="4146019" y="913999"/>
            <a:ext cx="12700" cy="2028889"/>
          </a:xfrm>
          <a:prstGeom prst="curvedConnector3">
            <a:avLst>
              <a:gd name="adj1" fmla="val 9709"/>
            </a:avLst>
          </a:prstGeom>
          <a:ln w="127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9" idx="3"/>
            <a:endCxn id="6" idx="5"/>
          </p:cNvCxnSpPr>
          <p:nvPr/>
        </p:nvCxnSpPr>
        <p:spPr>
          <a:xfrm rot="5400000">
            <a:off x="4146020" y="1321337"/>
            <a:ext cx="12700" cy="2028889"/>
          </a:xfrm>
          <a:prstGeom prst="curvedConnector3">
            <a:avLst>
              <a:gd name="adj1" fmla="val 91535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6" idx="3"/>
            <a:endCxn id="6" idx="1"/>
          </p:cNvCxnSpPr>
          <p:nvPr/>
        </p:nvCxnSpPr>
        <p:spPr>
          <a:xfrm rot="5400000" flipH="1">
            <a:off x="1909560" y="2132112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9" idx="5"/>
            <a:endCxn id="9" idx="7"/>
          </p:cNvCxnSpPr>
          <p:nvPr/>
        </p:nvCxnSpPr>
        <p:spPr>
          <a:xfrm rot="5400000" flipH="1">
            <a:off x="6433399" y="2132112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21983" y="16457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10%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828334" y="203435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20%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078232" y="252549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30%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531910" y="197822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40%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1902322" y="3022981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Cloudy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854650" y="3022981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Stormy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6" idx="3"/>
            <a:endCxn id="16" idx="1"/>
          </p:cNvCxnSpPr>
          <p:nvPr/>
        </p:nvCxnSpPr>
        <p:spPr>
          <a:xfrm>
            <a:off x="2113229" y="2335781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7"/>
            <a:endCxn id="6" idx="5"/>
          </p:cNvCxnSpPr>
          <p:nvPr/>
        </p:nvCxnSpPr>
        <p:spPr>
          <a:xfrm flipV="1">
            <a:off x="3131575" y="2335781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6" idx="7"/>
            <a:endCxn id="19" idx="1"/>
          </p:cNvCxnSpPr>
          <p:nvPr/>
        </p:nvCxnSpPr>
        <p:spPr>
          <a:xfrm>
            <a:off x="3131575" y="3107344"/>
            <a:ext cx="202888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3"/>
            <a:endCxn id="16" idx="5"/>
          </p:cNvCxnSpPr>
          <p:nvPr/>
        </p:nvCxnSpPr>
        <p:spPr>
          <a:xfrm flipH="1">
            <a:off x="3131575" y="3514682"/>
            <a:ext cx="202888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9" idx="3"/>
            <a:endCxn id="16" idx="0"/>
          </p:cNvCxnSpPr>
          <p:nvPr/>
        </p:nvCxnSpPr>
        <p:spPr>
          <a:xfrm rot="5400000">
            <a:off x="3547833" y="1410350"/>
            <a:ext cx="687200" cy="2538062"/>
          </a:xfrm>
          <a:prstGeom prst="curved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6" idx="7"/>
            <a:endCxn id="9" idx="4"/>
          </p:cNvCxnSpPr>
          <p:nvPr/>
        </p:nvCxnSpPr>
        <p:spPr>
          <a:xfrm rot="5400000" flipH="1" flipV="1">
            <a:off x="4171570" y="1380149"/>
            <a:ext cx="687200" cy="2767191"/>
          </a:xfrm>
          <a:prstGeom prst="curved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639753" y="2345184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160464" y="2311436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2038" y="192713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60%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3844950" y="34867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20%</a:t>
            </a:r>
            <a:endParaRPr lang="en-US" sz="1400" dirty="0"/>
          </a:p>
        </p:txBody>
      </p:sp>
      <p:cxnSp>
        <p:nvCxnSpPr>
          <p:cNvPr id="48" name="Curved Connector 47"/>
          <p:cNvCxnSpPr/>
          <p:nvPr/>
        </p:nvCxnSpPr>
        <p:spPr>
          <a:xfrm rot="5400000" flipH="1">
            <a:off x="1922260" y="3304664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93602" y="311238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40%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6173420" y="260985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10%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3497947" y="2423029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30%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3821983" y="305423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10%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5083638" y="268372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30%</a:t>
            </a:r>
            <a:endParaRPr lang="en-US" sz="1400" dirty="0"/>
          </a:p>
        </p:txBody>
      </p:sp>
      <p:cxnSp>
        <p:nvCxnSpPr>
          <p:cNvPr id="55" name="Curved Connector 54"/>
          <p:cNvCxnSpPr/>
          <p:nvPr/>
        </p:nvCxnSpPr>
        <p:spPr>
          <a:xfrm rot="5400000" flipH="1">
            <a:off x="6446099" y="3312072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531910" y="311238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50%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2622402" y="242318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30%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4152557" y="2715204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20%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50761" y="3811756"/>
                <a:ext cx="7517480" cy="1112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/>
                      </a:rPr>
                      <m:t>𝑃</m:t>
                    </m:r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.6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0.2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0.4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.3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0.3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.3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0.3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.4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0.2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0.5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                    </m:t>
                    </m:r>
                    <m:sSup>
                      <m:sSupPr>
                        <m:ctrlPr>
                          <a:rPr lang="nl-NL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nl-NL" b="0" i="1" smtClean="0">
                            <a:latin typeface="Cambria Math"/>
                          </a:rPr>
                          <m:t>∞</m:t>
                        </m:r>
                      </m:sup>
                    </m:sSup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351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220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.351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220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.3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.108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0.3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0.1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08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.351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0.2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.351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220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321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0.1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08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.321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108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61" y="3811756"/>
                <a:ext cx="7517480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>
            <a:extLst>
              <a:ext uri="{FF2B5EF4-FFF2-40B4-BE49-F238E27FC236}">
                <a16:creationId xmlns="" xmlns:a16="http://schemas.microsoft.com/office/drawing/2014/main" id="{81FBB47A-2DAB-4B6B-8DB7-9528154C995F}"/>
              </a:ext>
            </a:extLst>
          </p:cNvPr>
          <p:cNvSpPr txBox="1">
            <a:spLocks/>
          </p:cNvSpPr>
          <p:nvPr/>
        </p:nvSpPr>
        <p:spPr bwMode="auto">
          <a:xfrm>
            <a:off x="731321" y="5146284"/>
            <a:ext cx="7391400" cy="408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cloudy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, </a:t>
            </a:r>
            <a:r>
              <a:rPr lang="nl-NL" sz="1600" kern="0" dirty="0" err="1"/>
              <a:t>an</a:t>
            </a:r>
            <a:r>
              <a:rPr lang="nl-NL" sz="1600" kern="0" dirty="0"/>
              <a:t> </a:t>
            </a:r>
            <a:r>
              <a:rPr lang="nl-NL" sz="1600" kern="0" dirty="0" err="1"/>
              <a:t>arbitrary</a:t>
            </a:r>
            <a:r>
              <a:rPr lang="nl-NL" sz="1600" kern="0" dirty="0"/>
              <a:t> </a:t>
            </a:r>
            <a:r>
              <a:rPr lang="nl-NL" sz="1600" kern="0" dirty="0" err="1"/>
              <a:t>day</a:t>
            </a:r>
            <a:r>
              <a:rPr lang="nl-NL" sz="1600" kern="0" dirty="0"/>
              <a:t> in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distant</a:t>
            </a:r>
            <a:r>
              <a:rPr lang="nl-NL" sz="1600" kern="0" dirty="0"/>
              <a:t> </a:t>
            </a:r>
            <a:r>
              <a:rPr lang="nl-NL" sz="1600" kern="0" dirty="0" err="1"/>
              <a:t>future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cloudy</a:t>
            </a:r>
            <a:r>
              <a:rPr lang="nl-NL" sz="1600" kern="0" dirty="0"/>
              <a:t> </a:t>
            </a:r>
            <a:r>
              <a:rPr lang="nl-NL" sz="1600" kern="0" dirty="0" err="1"/>
              <a:t>with</a:t>
            </a:r>
            <a:r>
              <a:rPr lang="nl-NL" sz="1600" kern="0" dirty="0"/>
              <a:t> </a:t>
            </a:r>
            <a:r>
              <a:rPr lang="nl-NL" sz="1600" kern="0" dirty="0" err="1"/>
              <a:t>probability</a:t>
            </a:r>
            <a:r>
              <a:rPr lang="nl-NL" sz="1600" kern="0" dirty="0"/>
              <a:t> 32.1%. But,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doesn’t</a:t>
            </a:r>
            <a:r>
              <a:rPr lang="nl-NL" sz="1600" kern="0" dirty="0"/>
              <a:t> matter </a:t>
            </a:r>
            <a:r>
              <a:rPr lang="nl-NL" sz="1600" kern="0" dirty="0" err="1"/>
              <a:t>what</a:t>
            </a:r>
            <a:r>
              <a:rPr lang="nl-NL" sz="1600" kern="0" dirty="0"/>
              <a:t> </a:t>
            </a:r>
            <a:r>
              <a:rPr lang="nl-NL" sz="1600" kern="0" dirty="0" err="1"/>
              <a:t>the</a:t>
            </a:r>
            <a:r>
              <a:rPr lang="nl-NL" sz="1600" kern="0" dirty="0"/>
              <a:t> state </a:t>
            </a:r>
            <a:r>
              <a:rPr lang="nl-NL" sz="1600" kern="0" dirty="0" err="1"/>
              <a:t>today</a:t>
            </a:r>
            <a:r>
              <a:rPr lang="nl-NL" sz="1600" kern="0" dirty="0"/>
              <a:t> is.</a:t>
            </a:r>
          </a:p>
          <a:p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cloudy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, in </a:t>
            </a:r>
            <a:r>
              <a:rPr lang="nl-NL" sz="1600" kern="0" dirty="0" err="1"/>
              <a:t>the</a:t>
            </a:r>
            <a:r>
              <a:rPr lang="nl-NL" sz="1600" kern="0" dirty="0"/>
              <a:t> long run 32.1% of </a:t>
            </a:r>
            <a:r>
              <a:rPr lang="nl-NL" sz="1600" kern="0" dirty="0" err="1"/>
              <a:t>all</a:t>
            </a:r>
            <a:r>
              <a:rPr lang="nl-NL" sz="1600" kern="0" dirty="0"/>
              <a:t> </a:t>
            </a:r>
            <a:r>
              <a:rPr lang="nl-NL" sz="1600" kern="0" dirty="0" err="1"/>
              <a:t>days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cloudy</a:t>
            </a:r>
            <a:r>
              <a:rPr lang="nl-NL" sz="1600" kern="0" dirty="0"/>
              <a:t>. But </a:t>
            </a:r>
            <a:r>
              <a:rPr lang="nl-NL" sz="1600" kern="0" dirty="0" err="1"/>
              <a:t>again</a:t>
            </a:r>
            <a:r>
              <a:rPr lang="nl-NL" sz="1600" kern="0" dirty="0"/>
              <a:t>, </a:t>
            </a:r>
            <a:r>
              <a:rPr lang="nl-NL" sz="1600" kern="0" dirty="0" err="1"/>
              <a:t>the</a:t>
            </a:r>
            <a:r>
              <a:rPr lang="nl-NL" sz="1600" kern="0" dirty="0"/>
              <a:t> state of </a:t>
            </a:r>
            <a:r>
              <a:rPr lang="nl-NL" sz="1600" kern="0" dirty="0" err="1"/>
              <a:t>today</a:t>
            </a:r>
            <a:r>
              <a:rPr lang="nl-NL" sz="1600" kern="0" dirty="0"/>
              <a:t> does </a:t>
            </a:r>
            <a:r>
              <a:rPr lang="nl-NL" sz="1600" kern="0" dirty="0" err="1"/>
              <a:t>not</a:t>
            </a:r>
            <a:r>
              <a:rPr lang="nl-NL" sz="1600" kern="0" dirty="0"/>
              <a:t> matter.</a:t>
            </a:r>
          </a:p>
          <a:p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7895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391400" cy="838200"/>
          </a:xfrm>
        </p:spPr>
        <p:txBody>
          <a:bodyPr/>
          <a:lstStyle/>
          <a:p>
            <a:r>
              <a:rPr lang="en-US" dirty="0"/>
              <a:t>The weather as Markov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391400" cy="4094584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12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902322" y="1844080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54650" y="1844080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8" name="Curved Connector 7"/>
          <p:cNvCxnSpPr>
            <a:stCxn id="6" idx="7"/>
            <a:endCxn id="9" idx="1"/>
          </p:cNvCxnSpPr>
          <p:nvPr/>
        </p:nvCxnSpPr>
        <p:spPr>
          <a:xfrm rot="5400000" flipH="1" flipV="1">
            <a:off x="4146019" y="913999"/>
            <a:ext cx="12700" cy="2028889"/>
          </a:xfrm>
          <a:prstGeom prst="curvedConnector3">
            <a:avLst>
              <a:gd name="adj1" fmla="val 9709"/>
            </a:avLst>
          </a:prstGeom>
          <a:ln w="127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9" idx="3"/>
            <a:endCxn id="6" idx="5"/>
          </p:cNvCxnSpPr>
          <p:nvPr/>
        </p:nvCxnSpPr>
        <p:spPr>
          <a:xfrm rot="5400000">
            <a:off x="4146020" y="1321337"/>
            <a:ext cx="12700" cy="2028889"/>
          </a:xfrm>
          <a:prstGeom prst="curvedConnector3">
            <a:avLst>
              <a:gd name="adj1" fmla="val 91535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6" idx="3"/>
            <a:endCxn id="6" idx="1"/>
          </p:cNvCxnSpPr>
          <p:nvPr/>
        </p:nvCxnSpPr>
        <p:spPr>
          <a:xfrm rot="5400000" flipH="1">
            <a:off x="1909560" y="2132112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9" idx="5"/>
            <a:endCxn id="9" idx="7"/>
          </p:cNvCxnSpPr>
          <p:nvPr/>
        </p:nvCxnSpPr>
        <p:spPr>
          <a:xfrm rot="5400000" flipH="1">
            <a:off x="6433399" y="2132112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21983" y="16457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10%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828334" y="203435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20%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078232" y="252549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30%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531910" y="197822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40%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1902322" y="3022981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Cloudy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854650" y="3022981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Stormy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6" idx="3"/>
            <a:endCxn id="16" idx="1"/>
          </p:cNvCxnSpPr>
          <p:nvPr/>
        </p:nvCxnSpPr>
        <p:spPr>
          <a:xfrm>
            <a:off x="2113229" y="2335781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9" idx="3"/>
            <a:endCxn id="16" idx="0"/>
          </p:cNvCxnSpPr>
          <p:nvPr/>
        </p:nvCxnSpPr>
        <p:spPr>
          <a:xfrm rot="5400000">
            <a:off x="3547833" y="1410350"/>
            <a:ext cx="687200" cy="2538062"/>
          </a:xfrm>
          <a:prstGeom prst="curved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639753" y="2345184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2038" y="192713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60%</a:t>
            </a:r>
            <a:endParaRPr lang="en-US" sz="1400" dirty="0"/>
          </a:p>
        </p:txBody>
      </p:sp>
      <p:cxnSp>
        <p:nvCxnSpPr>
          <p:cNvPr id="48" name="Curved Connector 47"/>
          <p:cNvCxnSpPr/>
          <p:nvPr/>
        </p:nvCxnSpPr>
        <p:spPr>
          <a:xfrm rot="5400000" flipH="1">
            <a:off x="1922260" y="3304664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79451" y="3112386"/>
            <a:ext cx="76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100%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6173420" y="260985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10%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3497947" y="2423029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30%</a:t>
            </a:r>
            <a:endParaRPr lang="en-US" sz="1400" dirty="0"/>
          </a:p>
        </p:txBody>
      </p:sp>
      <p:cxnSp>
        <p:nvCxnSpPr>
          <p:cNvPr id="55" name="Curved Connector 54"/>
          <p:cNvCxnSpPr/>
          <p:nvPr/>
        </p:nvCxnSpPr>
        <p:spPr>
          <a:xfrm rot="5400000" flipH="1">
            <a:off x="6446099" y="3312072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531910" y="311238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100%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62502" y="3809328"/>
                <a:ext cx="7517480" cy="1112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/>
                      </a:rPr>
                      <m:t>𝑃</m:t>
                    </m:r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.6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0.2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0.4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.3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0.3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1.0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                    </m:t>
                    </m:r>
                    <m:sSup>
                      <m:sSupPr>
                        <m:ctrlPr>
                          <a:rPr lang="nl-NL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nl-NL" b="0" i="1" smtClean="0">
                            <a:latin typeface="Cambria Math"/>
                          </a:rPr>
                          <m:t>∞</m:t>
                        </m:r>
                      </m:sup>
                    </m:sSup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.00</m:t>
                                    </m:r>
                                  </m:e>
                                  <m:e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.00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0.00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.82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18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.00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0.00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.00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1.00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502" y="3809328"/>
                <a:ext cx="7517480" cy="11128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>
            <a:extLst>
              <a:ext uri="{FF2B5EF4-FFF2-40B4-BE49-F238E27FC236}">
                <a16:creationId xmlns="" xmlns:a16="http://schemas.microsoft.com/office/drawing/2014/main" id="{81FBB47A-2DAB-4B6B-8DB7-9528154C995F}"/>
              </a:ext>
            </a:extLst>
          </p:cNvPr>
          <p:cNvSpPr txBox="1">
            <a:spLocks/>
          </p:cNvSpPr>
          <p:nvPr/>
        </p:nvSpPr>
        <p:spPr bwMode="auto">
          <a:xfrm>
            <a:off x="737191" y="5254644"/>
            <a:ext cx="7391400" cy="408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cloudy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, </a:t>
            </a:r>
            <a:r>
              <a:rPr lang="nl-NL" sz="1600" kern="0" dirty="0" err="1"/>
              <a:t>an</a:t>
            </a:r>
            <a:r>
              <a:rPr lang="nl-NL" sz="1600" kern="0" dirty="0"/>
              <a:t> </a:t>
            </a:r>
            <a:r>
              <a:rPr lang="nl-NL" sz="1600" kern="0" dirty="0" err="1"/>
              <a:t>arbitrary</a:t>
            </a:r>
            <a:r>
              <a:rPr lang="nl-NL" sz="1600" kern="0" dirty="0"/>
              <a:t> </a:t>
            </a:r>
            <a:r>
              <a:rPr lang="nl-NL" sz="1600" kern="0" dirty="0" err="1"/>
              <a:t>day</a:t>
            </a:r>
            <a:r>
              <a:rPr lang="nl-NL" sz="1600" kern="0" dirty="0"/>
              <a:t> in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distant</a:t>
            </a:r>
            <a:r>
              <a:rPr lang="nl-NL" sz="1600" kern="0" dirty="0"/>
              <a:t> </a:t>
            </a:r>
            <a:r>
              <a:rPr lang="nl-NL" sz="1600" kern="0" dirty="0" err="1"/>
              <a:t>future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cloudy</a:t>
            </a:r>
            <a:r>
              <a:rPr lang="nl-NL" sz="1600" kern="0" dirty="0"/>
              <a:t> </a:t>
            </a:r>
            <a:r>
              <a:rPr lang="nl-NL" sz="1600" kern="0" dirty="0" err="1"/>
              <a:t>with</a:t>
            </a:r>
            <a:r>
              <a:rPr lang="nl-NL" sz="1600" kern="0" dirty="0"/>
              <a:t> </a:t>
            </a:r>
            <a:r>
              <a:rPr lang="nl-NL" sz="1600" kern="0" dirty="0" err="1"/>
              <a:t>probability</a:t>
            </a:r>
            <a:r>
              <a:rPr lang="nl-NL" sz="1600" kern="0" dirty="0"/>
              <a:t> 100%. But,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really</a:t>
            </a:r>
            <a:r>
              <a:rPr lang="nl-NL" sz="1600" kern="0" dirty="0"/>
              <a:t> </a:t>
            </a:r>
            <a:r>
              <a:rPr lang="nl-NL" sz="1600" kern="0" dirty="0" err="1"/>
              <a:t>depends</a:t>
            </a:r>
            <a:r>
              <a:rPr lang="nl-NL" sz="1600" kern="0" dirty="0"/>
              <a:t> on </a:t>
            </a:r>
            <a:r>
              <a:rPr lang="nl-NL" sz="1600" kern="0" dirty="0" err="1"/>
              <a:t>today’s</a:t>
            </a:r>
            <a:r>
              <a:rPr lang="nl-NL" sz="1600" kern="0" dirty="0"/>
              <a:t> state of </a:t>
            </a:r>
            <a:r>
              <a:rPr lang="nl-NL" sz="1600" kern="0" dirty="0" err="1"/>
              <a:t>weather</a:t>
            </a:r>
            <a:r>
              <a:rPr lang="nl-NL" sz="1600" kern="0" dirty="0"/>
              <a:t>.</a:t>
            </a:r>
          </a:p>
          <a:p>
            <a:r>
              <a:rPr lang="nl-NL" sz="1600" kern="0" dirty="0"/>
              <a:t>We </a:t>
            </a:r>
            <a:r>
              <a:rPr lang="nl-NL" sz="1600" kern="0" dirty="0" err="1"/>
              <a:t>just</a:t>
            </a:r>
            <a:r>
              <a:rPr lang="nl-NL" sz="1600" kern="0" dirty="0"/>
              <a:t> do </a:t>
            </a:r>
            <a:r>
              <a:rPr lang="nl-NL" sz="1600" kern="0" dirty="0" err="1"/>
              <a:t>not</a:t>
            </a:r>
            <a:r>
              <a:rPr lang="nl-NL" sz="1600" kern="0" dirty="0"/>
              <a:t> </a:t>
            </a:r>
            <a:r>
              <a:rPr lang="nl-NL" sz="1600" kern="0" dirty="0" err="1"/>
              <a:t>know</a:t>
            </a:r>
            <a:r>
              <a:rPr lang="nl-NL" sz="1600" kern="0" dirty="0"/>
              <a:t> </a:t>
            </a:r>
            <a:r>
              <a:rPr lang="nl-NL" sz="1600" kern="0" dirty="0" err="1"/>
              <a:t>what</a:t>
            </a:r>
            <a:r>
              <a:rPr lang="nl-NL" sz="1600" kern="0" dirty="0"/>
              <a:t> percentage of time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cloudy</a:t>
            </a:r>
            <a:r>
              <a:rPr lang="nl-NL" sz="1600" kern="0" dirty="0"/>
              <a:t> in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future</a:t>
            </a:r>
            <a:r>
              <a:rPr lang="nl-NL" sz="1600" kern="0" dirty="0"/>
              <a:t>. It </a:t>
            </a:r>
            <a:r>
              <a:rPr lang="nl-NL" sz="1600" kern="0" dirty="0" err="1"/>
              <a:t>depends</a:t>
            </a:r>
            <a:r>
              <a:rPr lang="nl-NL" sz="1600" kern="0" dirty="0"/>
              <a:t> on </a:t>
            </a:r>
            <a:r>
              <a:rPr lang="nl-NL" sz="1600" kern="0" dirty="0" err="1"/>
              <a:t>the</a:t>
            </a:r>
            <a:r>
              <a:rPr lang="nl-NL" sz="1600" kern="0" dirty="0"/>
              <a:t> state of </a:t>
            </a:r>
            <a:r>
              <a:rPr lang="nl-NL" sz="1600" kern="0" dirty="0" err="1"/>
              <a:t>weather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.</a:t>
            </a: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51863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391400" cy="838200"/>
          </a:xfrm>
        </p:spPr>
        <p:txBody>
          <a:bodyPr/>
          <a:lstStyle/>
          <a:p>
            <a:r>
              <a:rPr lang="en-US" dirty="0"/>
              <a:t>The weather as Markov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391400" cy="4094584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13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902322" y="1844080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54650" y="1844080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8" name="Curved Connector 7"/>
          <p:cNvCxnSpPr>
            <a:stCxn id="6" idx="7"/>
            <a:endCxn id="9" idx="1"/>
          </p:cNvCxnSpPr>
          <p:nvPr/>
        </p:nvCxnSpPr>
        <p:spPr>
          <a:xfrm rot="5400000" flipH="1" flipV="1">
            <a:off x="4146019" y="913999"/>
            <a:ext cx="12700" cy="2028889"/>
          </a:xfrm>
          <a:prstGeom prst="curvedConnector3">
            <a:avLst>
              <a:gd name="adj1" fmla="val 9709"/>
            </a:avLst>
          </a:prstGeom>
          <a:ln w="127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9" idx="3"/>
            <a:endCxn id="6" idx="5"/>
          </p:cNvCxnSpPr>
          <p:nvPr/>
        </p:nvCxnSpPr>
        <p:spPr>
          <a:xfrm rot="5400000">
            <a:off x="4146020" y="1321337"/>
            <a:ext cx="12700" cy="2028889"/>
          </a:xfrm>
          <a:prstGeom prst="curvedConnector3">
            <a:avLst>
              <a:gd name="adj1" fmla="val 91535"/>
            </a:avLst>
          </a:prstGeom>
          <a:ln w="127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21983" y="16457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30%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828334" y="203435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40%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078232" y="252549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70%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1902322" y="3022981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Cloudy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854650" y="3022981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Stormy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6" idx="3"/>
            <a:endCxn id="16" idx="1"/>
          </p:cNvCxnSpPr>
          <p:nvPr/>
        </p:nvCxnSpPr>
        <p:spPr>
          <a:xfrm>
            <a:off x="2113229" y="2335781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7"/>
            <a:endCxn id="6" idx="5"/>
          </p:cNvCxnSpPr>
          <p:nvPr/>
        </p:nvCxnSpPr>
        <p:spPr>
          <a:xfrm flipV="1">
            <a:off x="3131575" y="2335781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6" idx="7"/>
            <a:endCxn id="19" idx="1"/>
          </p:cNvCxnSpPr>
          <p:nvPr/>
        </p:nvCxnSpPr>
        <p:spPr>
          <a:xfrm>
            <a:off x="3131575" y="3107344"/>
            <a:ext cx="202888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3"/>
            <a:endCxn id="16" idx="5"/>
          </p:cNvCxnSpPr>
          <p:nvPr/>
        </p:nvCxnSpPr>
        <p:spPr>
          <a:xfrm flipH="1">
            <a:off x="3131575" y="3514682"/>
            <a:ext cx="202888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639753" y="2345184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160464" y="2311436"/>
            <a:ext cx="0" cy="7715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844950" y="34867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40%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6173420" y="260985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60%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3821983" y="305423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50%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5083638" y="268372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60%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2622402" y="242318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50%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50760" y="3811756"/>
                <a:ext cx="3842262" cy="1112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/>
                      </a:rPr>
                      <m:t>𝑃</m:t>
                    </m:r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0.6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0 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                    </m:t>
                    </m:r>
                  </m:oMath>
                </a14:m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60" y="3811756"/>
                <a:ext cx="3842262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="" xmlns:a16="http://schemas.microsoft.com/office/drawing/2014/main" id="{81F227CD-621E-4533-851D-C23CA9138C57}"/>
                  </a:ext>
                </a:extLst>
              </p:cNvPr>
              <p:cNvSpPr txBox="1"/>
              <p:nvPr/>
            </p:nvSpPr>
            <p:spPr>
              <a:xfrm>
                <a:off x="311339" y="4973306"/>
                <a:ext cx="4181857" cy="1389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101</m:t>
                        </m:r>
                      </m:sup>
                    </m:sSup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464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454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536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0.546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454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464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0 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54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536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   </m:t>
                    </m:r>
                  </m:oMath>
                </a14:m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1F227CD-621E-4533-851D-C23CA9138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339" y="4973306"/>
                <a:ext cx="4181857" cy="1389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53FEF270-F3B9-4C34-8BDB-004F891CA085}"/>
                  </a:ext>
                </a:extLst>
              </p:cNvPr>
              <p:cNvSpPr txBox="1"/>
              <p:nvPr/>
            </p:nvSpPr>
            <p:spPr>
              <a:xfrm>
                <a:off x="4273401" y="5036616"/>
                <a:ext cx="3994299" cy="1020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102</m:t>
                          </m:r>
                        </m:sup>
                      </m:sSup>
                      <m:r>
                        <a:rPr lang="nl-NL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.454</m:t>
                                      </m:r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464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546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536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464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454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536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546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3FEF270-F3B9-4C34-8BDB-004F891CA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401" y="5036616"/>
                <a:ext cx="3994299" cy="10204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B2287893-C816-4D22-9358-004E339560C2}"/>
                  </a:ext>
                </a:extLst>
              </p:cNvPr>
              <p:cNvSpPr txBox="1"/>
              <p:nvPr/>
            </p:nvSpPr>
            <p:spPr>
              <a:xfrm>
                <a:off x="4273401" y="3872557"/>
                <a:ext cx="3994299" cy="1020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</m:sSup>
                      <m:r>
                        <a:rPr lang="nl-NL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.454</m:t>
                                      </m:r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464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546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536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464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454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nl-NL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536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nl-NL" i="1">
                                          <a:latin typeface="Cambria Math"/>
                                        </a:rPr>
                                        <m:t>0.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546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2287893-C816-4D22-9358-004E339560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401" y="3872557"/>
                <a:ext cx="3994299" cy="10204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66B58D4-9CBA-48A9-9E86-A1B0B3C8F73F}"/>
              </a:ext>
            </a:extLst>
          </p:cNvPr>
          <p:cNvSpPr txBox="1"/>
          <p:nvPr/>
        </p:nvSpPr>
        <p:spPr>
          <a:xfrm>
            <a:off x="723760" y="3763011"/>
            <a:ext cx="7728148" cy="1272881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Content Placeholder 2">
            <a:extLst>
              <a:ext uri="{FF2B5EF4-FFF2-40B4-BE49-F238E27FC236}">
                <a16:creationId xmlns="" xmlns:a16="http://schemas.microsoft.com/office/drawing/2014/main" id="{60B96501-773E-4770-80B2-614B99E939F7}"/>
              </a:ext>
            </a:extLst>
          </p:cNvPr>
          <p:cNvSpPr txBox="1">
            <a:spLocks/>
          </p:cNvSpPr>
          <p:nvPr/>
        </p:nvSpPr>
        <p:spPr bwMode="auto">
          <a:xfrm>
            <a:off x="867911" y="3848410"/>
            <a:ext cx="7391400" cy="1369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cloudy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, </a:t>
            </a:r>
            <a:r>
              <a:rPr lang="nl-NL" sz="1600" kern="0" dirty="0" err="1"/>
              <a:t>an</a:t>
            </a:r>
            <a:r>
              <a:rPr lang="nl-NL" sz="1600" kern="0" dirty="0"/>
              <a:t> </a:t>
            </a:r>
            <a:r>
              <a:rPr lang="nl-NL" sz="1600" kern="0" dirty="0" err="1"/>
              <a:t>arbitrary</a:t>
            </a:r>
            <a:r>
              <a:rPr lang="nl-NL" sz="1600" kern="0" dirty="0"/>
              <a:t> </a:t>
            </a:r>
            <a:r>
              <a:rPr lang="nl-NL" sz="1600" kern="0" dirty="0" err="1"/>
              <a:t>day</a:t>
            </a:r>
            <a:r>
              <a:rPr lang="nl-NL" sz="1600" kern="0" dirty="0"/>
              <a:t> in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distant</a:t>
            </a:r>
            <a:r>
              <a:rPr lang="nl-NL" sz="1600" kern="0" dirty="0"/>
              <a:t> </a:t>
            </a:r>
            <a:r>
              <a:rPr lang="nl-NL" sz="1600" kern="0" dirty="0" err="1"/>
              <a:t>future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cloudy</a:t>
            </a:r>
            <a:r>
              <a:rPr lang="nl-NL" sz="1600" kern="0" dirty="0"/>
              <a:t> </a:t>
            </a:r>
            <a:r>
              <a:rPr lang="nl-NL" sz="1600" kern="0" dirty="0" err="1"/>
              <a:t>with</a:t>
            </a:r>
            <a:r>
              <a:rPr lang="nl-NL" sz="1600" kern="0" dirty="0"/>
              <a:t> </a:t>
            </a:r>
            <a:r>
              <a:rPr lang="nl-NL" sz="1600" kern="0" dirty="0" err="1"/>
              <a:t>probability</a:t>
            </a:r>
            <a:r>
              <a:rPr lang="nl-NL" sz="1600" kern="0" dirty="0"/>
              <a:t> 26.8%. It does </a:t>
            </a:r>
            <a:r>
              <a:rPr lang="nl-NL" sz="1600" kern="0" dirty="0" err="1"/>
              <a:t>not</a:t>
            </a:r>
            <a:r>
              <a:rPr lang="nl-NL" sz="1600" kern="0" dirty="0"/>
              <a:t> </a:t>
            </a:r>
            <a:r>
              <a:rPr lang="nl-NL" sz="1600" kern="0" dirty="0" err="1"/>
              <a:t>really</a:t>
            </a:r>
            <a:r>
              <a:rPr lang="nl-NL" sz="1600" kern="0" dirty="0"/>
              <a:t> </a:t>
            </a:r>
            <a:r>
              <a:rPr lang="nl-NL" sz="1600" kern="0" dirty="0" err="1"/>
              <a:t>depend</a:t>
            </a:r>
            <a:r>
              <a:rPr lang="nl-NL" sz="1600" kern="0" dirty="0"/>
              <a:t> on </a:t>
            </a:r>
            <a:r>
              <a:rPr lang="nl-NL" sz="1600" kern="0" dirty="0" err="1"/>
              <a:t>today’s</a:t>
            </a:r>
            <a:r>
              <a:rPr lang="nl-NL" sz="1600" kern="0" dirty="0"/>
              <a:t> </a:t>
            </a:r>
            <a:r>
              <a:rPr lang="nl-NL" sz="1600" kern="0" dirty="0" err="1"/>
              <a:t>weather</a:t>
            </a:r>
            <a:r>
              <a:rPr lang="nl-NL" sz="1600" kern="0" dirty="0"/>
              <a:t>.</a:t>
            </a:r>
          </a:p>
          <a:p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sunny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,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cloudy</a:t>
            </a:r>
            <a:r>
              <a:rPr lang="nl-NL" sz="1600" kern="0" dirty="0"/>
              <a:t> 26.8% of </a:t>
            </a:r>
            <a:r>
              <a:rPr lang="nl-NL" sz="1600" kern="0" dirty="0" err="1"/>
              <a:t>the</a:t>
            </a:r>
            <a:r>
              <a:rPr lang="nl-NL" sz="1600" kern="0" dirty="0"/>
              <a:t> time in </a:t>
            </a:r>
            <a:r>
              <a:rPr lang="nl-NL" sz="1600" kern="0" dirty="0" err="1"/>
              <a:t>the</a:t>
            </a:r>
            <a:r>
              <a:rPr lang="nl-NL" sz="1600" kern="0" dirty="0"/>
              <a:t> long run. </a:t>
            </a:r>
            <a:r>
              <a:rPr lang="nl-NL" sz="1600" kern="0" dirty="0" err="1"/>
              <a:t>Also</a:t>
            </a:r>
            <a:r>
              <a:rPr lang="nl-NL" sz="1600" kern="0" dirty="0"/>
              <a:t> </a:t>
            </a:r>
            <a:r>
              <a:rPr lang="nl-NL" sz="1600" kern="0" dirty="0" err="1"/>
              <a:t>here</a:t>
            </a:r>
            <a:r>
              <a:rPr lang="nl-NL" sz="1600" kern="0" dirty="0"/>
              <a:t>, </a:t>
            </a:r>
            <a:r>
              <a:rPr lang="nl-NL" sz="1600" kern="0" dirty="0" err="1"/>
              <a:t>today’s</a:t>
            </a:r>
            <a:r>
              <a:rPr lang="nl-NL" sz="1600" kern="0" dirty="0"/>
              <a:t> </a:t>
            </a:r>
            <a:r>
              <a:rPr lang="nl-NL" sz="1600" kern="0" dirty="0" err="1"/>
              <a:t>weather</a:t>
            </a:r>
            <a:r>
              <a:rPr lang="nl-NL" sz="1600" kern="0" dirty="0"/>
              <a:t> does </a:t>
            </a:r>
            <a:r>
              <a:rPr lang="nl-NL" sz="1600" kern="0" dirty="0" err="1"/>
              <a:t>not</a:t>
            </a:r>
            <a:r>
              <a:rPr lang="nl-NL" sz="1600" kern="0" dirty="0"/>
              <a:t> </a:t>
            </a:r>
            <a:r>
              <a:rPr lang="nl-NL" sz="1600" kern="0" dirty="0" err="1"/>
              <a:t>really</a:t>
            </a:r>
            <a:r>
              <a:rPr lang="nl-NL" sz="1600" kern="0" dirty="0"/>
              <a:t> matter.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2409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42" grpId="0"/>
      <p:bldP spid="7" grpId="0"/>
      <p:bldP spid="11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Google’s search engine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391400" cy="4166592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In a way, </a:t>
            </a:r>
            <a:r>
              <a:rPr lang="en-US" sz="2000" dirty="0" smtClean="0"/>
              <a:t>Google’s </a:t>
            </a:r>
            <a:r>
              <a:rPr lang="en-US" sz="2000" dirty="0"/>
              <a:t>search engine is a mathematical function: f(x) = y.</a:t>
            </a:r>
          </a:p>
          <a:p>
            <a:endParaRPr lang="en-US" sz="2000" dirty="0"/>
          </a:p>
          <a:p>
            <a:pPr lvl="1">
              <a:buNone/>
            </a:pPr>
            <a:r>
              <a:rPr lang="en-US" sz="2000" dirty="0"/>
              <a:t>x is the search query</a:t>
            </a:r>
          </a:p>
          <a:p>
            <a:pPr lvl="1">
              <a:buNone/>
            </a:pPr>
            <a:r>
              <a:rPr lang="en-US" sz="2000" dirty="0"/>
              <a:t>y contains all websites where ‘x’ appears, presented in a certain sequence</a:t>
            </a:r>
          </a:p>
          <a:p>
            <a:endParaRPr lang="en-US" sz="2000" dirty="0"/>
          </a:p>
          <a:p>
            <a:r>
              <a:rPr lang="en-US" sz="2000" dirty="0"/>
              <a:t>This function is determined by Google’s </a:t>
            </a:r>
            <a:r>
              <a:rPr lang="en-US" sz="2000" dirty="0" smtClean="0"/>
              <a:t>PageRank </a:t>
            </a:r>
            <a:r>
              <a:rPr lang="en-US" sz="2000" dirty="0"/>
              <a:t>algorithm. </a:t>
            </a:r>
          </a:p>
          <a:p>
            <a:r>
              <a:rPr lang="en-US" sz="2000" dirty="0"/>
              <a:t>This algorithm searches through a huge network!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14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0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Internet: </a:t>
            </a:r>
            <a:r>
              <a:rPr lang="en-US" dirty="0" smtClean="0"/>
              <a:t>PageRank </a:t>
            </a:r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391400" cy="4166592"/>
          </a:xfrm>
        </p:spPr>
        <p:txBody>
          <a:bodyPr/>
          <a:lstStyle/>
          <a:p>
            <a:r>
              <a:rPr lang="en-US" sz="2000" dirty="0"/>
              <a:t>Idea 1: each incoming hyperlink is a ‘vote’ for a website.</a:t>
            </a:r>
          </a:p>
          <a:p>
            <a:endParaRPr lang="en-US" sz="2000" dirty="0"/>
          </a:p>
          <a:p>
            <a:pPr>
              <a:buNone/>
            </a:pPr>
            <a:r>
              <a:rPr lang="en-US" sz="2000" dirty="0"/>
              <a:t>	Websites A and B each get 1 votes.</a:t>
            </a:r>
          </a:p>
          <a:p>
            <a:pPr>
              <a:buNone/>
            </a:pPr>
            <a:r>
              <a:rPr lang="en-US" sz="2000" dirty="0"/>
              <a:t>	Websites C and D both get 2 votes.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	In shares: (0.167, 0.167, 0.33, 0.33)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	C &amp; D are on top, A &amp; B are on the bottom.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Idea 2: a vote of an important website is worth more than a vote of a not so important website.</a:t>
            </a:r>
          </a:p>
          <a:p>
            <a:pPr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15</a:t>
            </a:fld>
            <a:endParaRPr lang="en-US" altLang="nl-NL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420888"/>
            <a:ext cx="2664296" cy="242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97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Internet: </a:t>
            </a:r>
            <a:r>
              <a:rPr lang="en-US" dirty="0" smtClean="0"/>
              <a:t>PageRank </a:t>
            </a:r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391400" cy="416659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Start with an arbitrary distribution of votes:</a:t>
            </a:r>
          </a:p>
          <a:p>
            <a:pPr marL="457200" indent="-457200">
              <a:buNone/>
            </a:pPr>
            <a:r>
              <a:rPr lang="en-US" sz="2000" dirty="0"/>
              <a:t>	</a:t>
            </a:r>
          </a:p>
          <a:p>
            <a:pPr marL="457200" indent="-457200">
              <a:buNone/>
            </a:pPr>
            <a:r>
              <a:rPr lang="en-US" sz="2000" dirty="0"/>
              <a:t>	(0.25, 0.25, 0.25, 0.25)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AutoNum type="arabicPeriod" startAt="2"/>
            </a:pPr>
            <a:r>
              <a:rPr lang="en-US" sz="2000" dirty="0"/>
              <a:t>Divide the votes of each website equally</a:t>
            </a:r>
          </a:p>
          <a:p>
            <a:pPr marL="914400" lvl="1" indent="-457200">
              <a:lnSpc>
                <a:spcPct val="100000"/>
              </a:lnSpc>
              <a:buNone/>
            </a:pPr>
            <a:r>
              <a:rPr lang="en-US" sz="2000" dirty="0"/>
              <a:t>over the websites where the website</a:t>
            </a:r>
          </a:p>
          <a:p>
            <a:pPr marL="914400" lvl="1" indent="-457200">
              <a:lnSpc>
                <a:spcPct val="100000"/>
              </a:lnSpc>
              <a:buNone/>
            </a:pPr>
            <a:r>
              <a:rPr lang="nl-NL" sz="2000" dirty="0"/>
              <a:t>links </a:t>
            </a:r>
            <a:r>
              <a:rPr lang="nl-NL" sz="2000" dirty="0" err="1"/>
              <a:t>to</a:t>
            </a:r>
            <a:r>
              <a:rPr lang="nl-NL" sz="2000" dirty="0"/>
              <a:t>.</a:t>
            </a:r>
            <a:endParaRPr lang="en-US" sz="2000" dirty="0"/>
          </a:p>
          <a:p>
            <a:pPr marL="914400" lvl="1" indent="-457200">
              <a:lnSpc>
                <a:spcPct val="100000"/>
              </a:lnSpc>
              <a:buNone/>
            </a:pPr>
            <a:endParaRPr lang="en-US" sz="2000" dirty="0"/>
          </a:p>
          <a:p>
            <a:pPr marL="457200" indent="-457200">
              <a:buAutoNum type="arabicPeriod" startAt="2"/>
            </a:pPr>
            <a:r>
              <a:rPr lang="en-US" sz="2000" dirty="0"/>
              <a:t>Repeat step 2 until the distribution of</a:t>
            </a:r>
          </a:p>
          <a:p>
            <a:pPr marL="0" indent="0">
              <a:buNone/>
            </a:pPr>
            <a:r>
              <a:rPr lang="en-US" sz="2000" dirty="0"/>
              <a:t>       votes does not change anymore.</a:t>
            </a:r>
          </a:p>
          <a:p>
            <a:pPr marL="914400" lvl="1" indent="-457200">
              <a:lnSpc>
                <a:spcPct val="100000"/>
              </a:lnSpc>
              <a:buNone/>
            </a:pPr>
            <a:endParaRPr lang="en-US" sz="2000" dirty="0"/>
          </a:p>
          <a:p>
            <a:pPr marL="914400" lvl="1" indent="-457200">
              <a:lnSpc>
                <a:spcPct val="100000"/>
              </a:lnSpc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16</a:t>
            </a:fld>
            <a:endParaRPr lang="en-US" altLang="nl-NL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420888"/>
            <a:ext cx="2664296" cy="242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30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Internet: </a:t>
            </a:r>
            <a:r>
              <a:rPr lang="en-US" dirty="0" smtClean="0"/>
              <a:t>PageRank </a:t>
            </a:r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391400" cy="4166592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dirty="0"/>
              <a:t>	(0.25, 0.25, 0.25, 0.25)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/>
            <a:r>
              <a:rPr lang="en-US" sz="2000" dirty="0"/>
              <a:t>A receives 0.125 votes from C</a:t>
            </a:r>
          </a:p>
          <a:p>
            <a:pPr marL="457200" indent="-457200"/>
            <a:r>
              <a:rPr lang="en-US" sz="2000" dirty="0"/>
              <a:t>B receives 0.125 votes from A</a:t>
            </a:r>
          </a:p>
          <a:p>
            <a:pPr marL="457200" indent="-457200"/>
            <a:r>
              <a:rPr lang="en-US" sz="2000" dirty="0"/>
              <a:t>C receives 0.25 votes from B and </a:t>
            </a:r>
          </a:p>
          <a:p>
            <a:pPr marL="914400" lvl="1" indent="-457200">
              <a:buNone/>
            </a:pPr>
            <a:r>
              <a:rPr lang="en-US" sz="2000" dirty="0"/>
              <a:t>0.25 votes from D</a:t>
            </a:r>
          </a:p>
          <a:p>
            <a:pPr marL="457200" indent="-457200"/>
            <a:r>
              <a:rPr lang="en-US" sz="2000" dirty="0"/>
              <a:t>D receives 0.125 votes from A and</a:t>
            </a:r>
          </a:p>
          <a:p>
            <a:pPr marL="914400" lvl="1" indent="-457200">
              <a:buNone/>
            </a:pPr>
            <a:r>
              <a:rPr lang="en-US" sz="2000" dirty="0"/>
              <a:t>0.125 votes from C</a:t>
            </a:r>
          </a:p>
          <a:p>
            <a:pPr marL="914400" lvl="1" indent="-457200">
              <a:buNone/>
            </a:pPr>
            <a:endParaRPr lang="en-US" sz="2000" dirty="0"/>
          </a:p>
          <a:p>
            <a:pPr marL="914400" lvl="1" indent="-457200">
              <a:buNone/>
            </a:pPr>
            <a:r>
              <a:rPr lang="en-US" sz="2000" dirty="0"/>
              <a:t>(0.125, 0.125, 0.5, 0.25)</a:t>
            </a:r>
          </a:p>
          <a:p>
            <a:pPr marL="914400" lvl="1" indent="-457200">
              <a:lnSpc>
                <a:spcPct val="100000"/>
              </a:lnSpc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17</a:t>
            </a:fld>
            <a:endParaRPr lang="en-US" altLang="nl-NL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420888"/>
            <a:ext cx="2664296" cy="242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92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Internet: </a:t>
            </a:r>
            <a:r>
              <a:rPr lang="en-US" dirty="0" smtClean="0"/>
              <a:t>PageRank </a:t>
            </a:r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391400" cy="4166592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dirty="0"/>
              <a:t>	(0.125, 0.125, 0.5, 0.25)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/>
            <a:r>
              <a:rPr lang="en-US" sz="2000" dirty="0"/>
              <a:t>A receives 0.25 votes from C</a:t>
            </a:r>
          </a:p>
          <a:p>
            <a:pPr marL="457200" indent="-457200"/>
            <a:r>
              <a:rPr lang="en-US" sz="2000" dirty="0"/>
              <a:t>B receives 0.0625 votes from A</a:t>
            </a:r>
          </a:p>
          <a:p>
            <a:pPr marL="457200" indent="-457200"/>
            <a:r>
              <a:rPr lang="en-US" sz="2000" dirty="0"/>
              <a:t>C receives 0.125 votes from B and</a:t>
            </a:r>
          </a:p>
          <a:p>
            <a:pPr marL="914400" lvl="1" indent="-457200">
              <a:buNone/>
            </a:pPr>
            <a:r>
              <a:rPr lang="en-US" sz="2000" dirty="0"/>
              <a:t>0.25 votes from D</a:t>
            </a:r>
          </a:p>
          <a:p>
            <a:pPr marL="457200" indent="-457200"/>
            <a:r>
              <a:rPr lang="en-US" sz="2000" dirty="0"/>
              <a:t>D receives 0.0625 votes from A and</a:t>
            </a:r>
          </a:p>
          <a:p>
            <a:pPr marL="914400" lvl="1" indent="-457200">
              <a:buNone/>
            </a:pPr>
            <a:r>
              <a:rPr lang="en-US" sz="2000" dirty="0"/>
              <a:t>0.25 votes from C</a:t>
            </a:r>
          </a:p>
          <a:p>
            <a:pPr marL="914400" lvl="1" indent="-457200">
              <a:buNone/>
            </a:pPr>
            <a:endParaRPr lang="en-US" sz="2000" dirty="0"/>
          </a:p>
          <a:p>
            <a:pPr marL="914400" lvl="1" indent="-457200">
              <a:buNone/>
            </a:pPr>
            <a:r>
              <a:rPr lang="en-US" sz="2000" dirty="0"/>
              <a:t>(0.25, 0.0625, 0.375, 0.3125)</a:t>
            </a:r>
          </a:p>
          <a:p>
            <a:pPr marL="914400" lvl="1" indent="-457200">
              <a:lnSpc>
                <a:spcPct val="100000"/>
              </a:lnSpc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18</a:t>
            </a:fld>
            <a:endParaRPr lang="en-US" altLang="nl-NL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420888"/>
            <a:ext cx="2664296" cy="242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Internet: </a:t>
            </a:r>
            <a:r>
              <a:rPr lang="en-US" dirty="0" smtClean="0"/>
              <a:t>PageRank </a:t>
            </a:r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391400" cy="4166592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dirty="0"/>
              <a:t>	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r>
              <a:rPr lang="en-US" sz="2000" dirty="0"/>
              <a:t>	( 43 iterations down the road…)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19</a:t>
            </a:fld>
            <a:endParaRPr lang="en-US" altLang="nl-NL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420888"/>
            <a:ext cx="2664296" cy="242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47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391400" cy="838200"/>
          </a:xfrm>
        </p:spPr>
        <p:txBody>
          <a:bodyPr/>
          <a:lstStyle/>
          <a:p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history</a:t>
            </a:r>
            <a:r>
              <a:rPr lang="nl-NL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391400" cy="4094584"/>
          </a:xfrm>
        </p:spPr>
        <p:txBody>
          <a:bodyPr/>
          <a:lstStyle/>
          <a:p>
            <a:pPr marL="514350" indent="-514350"/>
            <a:r>
              <a:rPr lang="en-US" sz="1800" dirty="0"/>
              <a:t>Andrej </a:t>
            </a:r>
            <a:r>
              <a:rPr lang="en-US" sz="1800" dirty="0" err="1"/>
              <a:t>Andrejevitz</a:t>
            </a:r>
            <a:r>
              <a:rPr lang="en-US" sz="1800" dirty="0"/>
              <a:t> Markov sr. (1856-1922)</a:t>
            </a:r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Markov’s</a:t>
            </a:r>
            <a:r>
              <a:rPr lang="nl-NL" sz="1800" dirty="0"/>
              <a:t> </a:t>
            </a:r>
            <a:r>
              <a:rPr lang="nl-NL" sz="1800" dirty="0" err="1"/>
              <a:t>inequality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numbers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networks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processes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chains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r>
              <a:rPr lang="en-US" sz="1800" dirty="0"/>
              <a:t>Andrej </a:t>
            </a:r>
            <a:r>
              <a:rPr lang="en-US" sz="1800" dirty="0" err="1"/>
              <a:t>Andrejevitz</a:t>
            </a:r>
            <a:r>
              <a:rPr lang="en-US" sz="1800" dirty="0"/>
              <a:t> Markov </a:t>
            </a:r>
            <a:r>
              <a:rPr lang="en-US" sz="1800" dirty="0" err="1"/>
              <a:t>jr.</a:t>
            </a:r>
            <a:r>
              <a:rPr lang="en-US" sz="1800" dirty="0"/>
              <a:t> (1903-1979)</a:t>
            </a:r>
          </a:p>
          <a:p>
            <a:pPr marL="914400" lvl="2" indent="0">
              <a:buNone/>
            </a:pPr>
            <a:r>
              <a:rPr lang="nl-NL" sz="1800" dirty="0" err="1"/>
              <a:t>Markov’s</a:t>
            </a:r>
            <a:r>
              <a:rPr lang="nl-NL" sz="1800" dirty="0"/>
              <a:t> </a:t>
            </a:r>
            <a:r>
              <a:rPr lang="nl-NL" sz="1800" dirty="0" err="1"/>
              <a:t>principle</a:t>
            </a:r>
            <a:endParaRPr lang="nl-NL" sz="1800" dirty="0"/>
          </a:p>
          <a:p>
            <a:pPr marL="914400" lvl="2" indent="0">
              <a:buNone/>
            </a:pP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algoritm</a:t>
            </a:r>
            <a:endParaRPr lang="nl-NL" sz="1800" dirty="0"/>
          </a:p>
          <a:p>
            <a:pPr marL="914400" lvl="2" indent="0">
              <a:buNone/>
            </a:pPr>
            <a:r>
              <a:rPr lang="nl-NL" sz="1800" dirty="0" err="1"/>
              <a:t>Markov’s</a:t>
            </a:r>
            <a:r>
              <a:rPr lang="nl-NL" sz="1800" dirty="0"/>
              <a:t> </a:t>
            </a:r>
            <a:r>
              <a:rPr lang="nl-NL" sz="1800" dirty="0" err="1"/>
              <a:t>rule</a:t>
            </a: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 dirty="0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2</a:t>
            </a:fld>
            <a:endParaRPr lang="en-US" altLang="nl-N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Internet: </a:t>
            </a:r>
            <a:r>
              <a:rPr lang="en-US" dirty="0" smtClean="0"/>
              <a:t>PageRank </a:t>
            </a:r>
            <a:r>
              <a:rPr lang="en-US" dirty="0"/>
              <a:t>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00808"/>
                <a:ext cx="7391400" cy="4608512"/>
              </a:xfrm>
            </p:spPr>
            <p:txBody>
              <a:bodyPr/>
              <a:lstStyle/>
              <a:p>
                <a:pPr marL="457200" indent="-457200"/>
                <a:r>
                  <a:rPr lang="en-US" sz="2000" dirty="0"/>
                  <a:t>The final distribution is:</a:t>
                </a:r>
              </a:p>
              <a:p>
                <a:pPr marL="457200" indent="-457200">
                  <a:buNone/>
                </a:pPr>
                <a:r>
                  <a:rPr lang="en-US" sz="2000" dirty="0"/>
                  <a:t>	(0.2, 0.1, 0.4, 0.3)</a:t>
                </a:r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/>
                <a:r>
                  <a:rPr lang="en-US" sz="2000" dirty="0"/>
                  <a:t>Google orders the websites in the</a:t>
                </a:r>
              </a:p>
              <a:p>
                <a:pPr marL="457200" indent="-457200">
                  <a:buNone/>
                </a:pPr>
                <a:r>
                  <a:rPr lang="en-US" sz="2000" dirty="0"/>
                  <a:t>	sequence C, D, A, B</a:t>
                </a:r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/>
                <a:r>
                  <a:rPr lang="en-US" sz="2000" dirty="0"/>
                  <a:t>In fact, this is a hidden Markov chain with</a:t>
                </a:r>
                <a:endParaRPr lang="nl-NL" sz="2000" i="1" dirty="0">
                  <a:latin typeface="Cambria Math"/>
                </a:endParaRPr>
              </a:p>
              <a:p>
                <a:pPr marL="457200" indent="-457200"/>
                <a:endParaRPr lang="nl-NL" sz="20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2000" dirty="0"/>
              </a:p>
              <a:p>
                <a:pPr marL="457200" indent="-457200"/>
                <a:endParaRPr lang="en-US" sz="2000" dirty="0"/>
              </a:p>
              <a:p>
                <a:pPr marL="457200" indent="-457200"/>
                <a:endParaRPr lang="en-US" sz="2000" dirty="0"/>
              </a:p>
              <a:p>
                <a:pPr marL="457200" indent="-457200"/>
                <a:r>
                  <a:rPr lang="en-US" sz="2000" dirty="0"/>
                  <a:t>The </a:t>
                </a:r>
                <a:r>
                  <a:rPr lang="en-US" sz="2000" dirty="0" smtClean="0"/>
                  <a:t>PageRank </a:t>
                </a:r>
                <a:r>
                  <a:rPr lang="en-US" sz="2000" dirty="0"/>
                  <a:t>algorithm is looking for the rows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</m:sSup>
                  </m:oMath>
                </a14:m>
                <a:r>
                  <a:rPr lang="en-US" sz="2000" dirty="0"/>
                  <a:t> .  </a:t>
                </a:r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>
                  <a:buNone/>
                </a:pPr>
                <a:endParaRPr lang="en-US" sz="2000" dirty="0"/>
              </a:p>
              <a:p>
                <a:pPr marL="457200" indent="-457200">
                  <a:buNone/>
                </a:pPr>
                <a:r>
                  <a:rPr lang="en-US" sz="2000" dirty="0"/>
                  <a:t>	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00808"/>
                <a:ext cx="7391400" cy="4608512"/>
              </a:xfrm>
              <a:blipFill rotWithShape="1">
                <a:blip r:embed="rId2"/>
                <a:stretch>
                  <a:fillRect l="-1155" t="-1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20</a:t>
            </a:fld>
            <a:endParaRPr lang="en-US" altLang="nl-NL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1196752"/>
            <a:ext cx="2664296" cy="242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1600" y="4365104"/>
                <a:ext cx="7517480" cy="1112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/>
                      </a:rPr>
                      <m:t>𝑃</m:t>
                    </m:r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0.0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.5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1.0</m:t>
                                    </m:r>
                                  </m:e>
                                  <m:e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0.0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                    </m:t>
                    </m:r>
                    <m:sSup>
                      <m:sSupPr>
                        <m:ctrlPr>
                          <a:rPr lang="nl-NL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nl-NL" b="0" i="1" smtClean="0">
                            <a:latin typeface="Cambria Math"/>
                          </a:rPr>
                          <m:t>∞</m:t>
                        </m:r>
                      </m:sup>
                    </m:sSup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.2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.2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nl-NL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i="1"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.3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.4</m:t>
                                    </m:r>
                                  </m:e>
                                  <m:e>
                                    <m:r>
                                      <a:rPr lang="nl-NL" i="1">
                                        <a:latin typeface="Cambria Math"/>
                                      </a:rPr>
                                      <m:t>0.</m:t>
                                    </m:r>
                                    <m:r>
                                      <a:rPr lang="nl-NL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365104"/>
                <a:ext cx="7517480" cy="11128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714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391400" cy="838200"/>
          </a:xfrm>
        </p:spPr>
        <p:txBody>
          <a:bodyPr/>
          <a:lstStyle/>
          <a:p>
            <a:r>
              <a:rPr lang="en-US" dirty="0"/>
              <a:t>Internet: </a:t>
            </a:r>
            <a:r>
              <a:rPr lang="en-US" dirty="0" smtClean="0"/>
              <a:t>PageRank </a:t>
            </a:r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558608" cy="4896544"/>
          </a:xfrm>
        </p:spPr>
        <p:txBody>
          <a:bodyPr/>
          <a:lstStyle/>
          <a:p>
            <a:pPr marL="457200" indent="-457200"/>
            <a:r>
              <a:rPr lang="en-US" sz="2000" dirty="0"/>
              <a:t>Google indexes not just 4 websites,</a:t>
            </a:r>
          </a:p>
          <a:p>
            <a:pPr marL="457200" indent="-457200">
              <a:buNone/>
            </a:pPr>
            <a:r>
              <a:rPr lang="en-US" sz="2000" dirty="0"/>
              <a:t>	but about </a:t>
            </a:r>
            <a:r>
              <a:rPr lang="en-US" sz="2000"/>
              <a:t>50 billion of </a:t>
            </a:r>
            <a:r>
              <a:rPr lang="en-US" sz="2000" dirty="0"/>
              <a:t>them.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/>
            <a:r>
              <a:rPr lang="en-US" sz="2000" dirty="0"/>
              <a:t>Next to this, the internet-network</a:t>
            </a:r>
          </a:p>
          <a:p>
            <a:pPr marL="457200" indent="-457200">
              <a:buNone/>
            </a:pPr>
            <a:r>
              <a:rPr lang="en-US" sz="2000" dirty="0"/>
              <a:t>	is constantly changing! Websites appear,</a:t>
            </a:r>
          </a:p>
          <a:p>
            <a:pPr marL="457200" indent="-457200">
              <a:buNone/>
            </a:pPr>
            <a:r>
              <a:rPr lang="en-US" sz="2000" dirty="0"/>
              <a:t>	change and disappear. </a:t>
            </a:r>
          </a:p>
          <a:p>
            <a:pPr marL="457200" indent="-457200">
              <a:buNone/>
            </a:pPr>
            <a:r>
              <a:rPr lang="en-US" sz="2000" dirty="0"/>
              <a:t>	All this is </a:t>
            </a:r>
            <a:r>
              <a:rPr lang="en-US" sz="2000" b="1" dirty="0"/>
              <a:t>stochastics</a:t>
            </a:r>
            <a:r>
              <a:rPr lang="en-US" sz="2000" dirty="0"/>
              <a:t>.</a:t>
            </a:r>
            <a:endParaRPr lang="en-US" sz="2000" b="1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/>
            <a:r>
              <a:rPr lang="en-US" sz="2000" dirty="0"/>
              <a:t>As users, we expect an answer</a:t>
            </a:r>
          </a:p>
          <a:p>
            <a:pPr marL="457200" indent="-457200">
              <a:buNone/>
            </a:pPr>
            <a:r>
              <a:rPr lang="en-US" sz="2000" dirty="0"/>
              <a:t>	in just a few milliseconds, so we need a fast algorithm anyway!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/>
            <a:r>
              <a:rPr lang="en-US" sz="2000" dirty="0"/>
              <a:t>All considerations for future research.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r>
              <a:rPr lang="en-US" sz="2000" dirty="0"/>
              <a:t>	</a:t>
            </a:r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endParaRPr lang="en-US" sz="2000" dirty="0"/>
          </a:p>
          <a:p>
            <a:pPr marL="457200" indent="-457200">
              <a:buNone/>
            </a:pPr>
            <a:r>
              <a:rPr lang="en-US" sz="2000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21</a:t>
            </a:fld>
            <a:endParaRPr lang="en-US" altLang="nl-NL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420888"/>
            <a:ext cx="2664296" cy="242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74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391400" cy="838200"/>
          </a:xfrm>
        </p:spPr>
        <p:txBody>
          <a:bodyPr/>
          <a:lstStyle/>
          <a:p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history</a:t>
            </a:r>
            <a:r>
              <a:rPr lang="nl-NL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391400" cy="4094584"/>
          </a:xfrm>
        </p:spPr>
        <p:txBody>
          <a:bodyPr/>
          <a:lstStyle/>
          <a:p>
            <a:pPr marL="514350" indent="-514350"/>
            <a:r>
              <a:rPr lang="en-US" sz="1800" dirty="0"/>
              <a:t>Andrej </a:t>
            </a:r>
            <a:r>
              <a:rPr lang="en-US" sz="1800" dirty="0" err="1"/>
              <a:t>Andrejevitz</a:t>
            </a:r>
            <a:r>
              <a:rPr lang="en-US" sz="1800" dirty="0"/>
              <a:t> Markov sr. (1856-1922)</a:t>
            </a:r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Markov’s</a:t>
            </a:r>
            <a:r>
              <a:rPr lang="nl-NL" sz="1800" dirty="0"/>
              <a:t> </a:t>
            </a:r>
            <a:r>
              <a:rPr lang="nl-NL" sz="1800" dirty="0" err="1"/>
              <a:t>inequality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numbers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networks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processes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800" b="1" u="sng" dirty="0" err="1">
                <a:solidFill>
                  <a:srgbClr val="FF0000"/>
                </a:solidFill>
              </a:rPr>
              <a:t>Markov</a:t>
            </a:r>
            <a:r>
              <a:rPr lang="nl-NL" sz="1800" b="1" u="sng" dirty="0">
                <a:solidFill>
                  <a:srgbClr val="FF0000"/>
                </a:solidFill>
              </a:rPr>
              <a:t> </a:t>
            </a:r>
            <a:r>
              <a:rPr lang="nl-NL" sz="1800" b="1" u="sng" dirty="0" err="1">
                <a:solidFill>
                  <a:srgbClr val="FF0000"/>
                </a:solidFill>
              </a:rPr>
              <a:t>chains</a:t>
            </a:r>
            <a:endParaRPr lang="nl-NL" sz="1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1800" dirty="0"/>
          </a:p>
          <a:p>
            <a:r>
              <a:rPr lang="en-US" sz="1800" dirty="0"/>
              <a:t>Andrej </a:t>
            </a:r>
            <a:r>
              <a:rPr lang="en-US" sz="1800" dirty="0" err="1"/>
              <a:t>Andrejevitz</a:t>
            </a:r>
            <a:r>
              <a:rPr lang="en-US" sz="1800" dirty="0"/>
              <a:t> Markov </a:t>
            </a:r>
            <a:r>
              <a:rPr lang="en-US" sz="1800" dirty="0" err="1"/>
              <a:t>jr.</a:t>
            </a:r>
            <a:r>
              <a:rPr lang="en-US" sz="1800" dirty="0"/>
              <a:t> (1903-1979)</a:t>
            </a:r>
          </a:p>
          <a:p>
            <a:pPr marL="914400" lvl="2" indent="0">
              <a:buNone/>
            </a:pPr>
            <a:r>
              <a:rPr lang="nl-NL" sz="1800" dirty="0" err="1"/>
              <a:t>Markov’s</a:t>
            </a:r>
            <a:r>
              <a:rPr lang="nl-NL" sz="1800" dirty="0"/>
              <a:t> </a:t>
            </a:r>
            <a:r>
              <a:rPr lang="nl-NL" sz="1800" dirty="0" err="1"/>
              <a:t>principle</a:t>
            </a:r>
            <a:endParaRPr lang="nl-NL" sz="1800" dirty="0"/>
          </a:p>
          <a:p>
            <a:pPr marL="914400" lvl="2" indent="0">
              <a:buNone/>
            </a:pPr>
            <a:r>
              <a:rPr lang="nl-NL" sz="1800" dirty="0" err="1"/>
              <a:t>Markov</a:t>
            </a:r>
            <a:r>
              <a:rPr lang="nl-NL" sz="1800" dirty="0"/>
              <a:t> </a:t>
            </a:r>
            <a:r>
              <a:rPr lang="nl-NL" sz="1800" dirty="0" err="1"/>
              <a:t>algoritm</a:t>
            </a:r>
            <a:endParaRPr lang="nl-NL" sz="1800" dirty="0"/>
          </a:p>
          <a:p>
            <a:pPr marL="914400" lvl="2" indent="0">
              <a:buNone/>
            </a:pPr>
            <a:r>
              <a:rPr lang="nl-NL" sz="1800" dirty="0" err="1"/>
              <a:t>Markov’s</a:t>
            </a:r>
            <a:r>
              <a:rPr lang="nl-NL" sz="1800" dirty="0"/>
              <a:t> </a:t>
            </a:r>
            <a:r>
              <a:rPr lang="nl-NL" sz="1800" dirty="0" err="1"/>
              <a:t>rule</a:t>
            </a: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 dirty="0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3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4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391400" cy="838200"/>
          </a:xfrm>
        </p:spPr>
        <p:txBody>
          <a:bodyPr/>
          <a:lstStyle/>
          <a:p>
            <a:r>
              <a:rPr lang="en-US" dirty="0"/>
              <a:t>Markov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391400" cy="4094584"/>
          </a:xfrm>
        </p:spPr>
        <p:txBody>
          <a:bodyPr/>
          <a:lstStyle/>
          <a:p>
            <a:pPr marL="514350" indent="-514350"/>
            <a:r>
              <a:rPr lang="nl-NL" sz="1800" dirty="0"/>
              <a:t>A </a:t>
            </a:r>
            <a:r>
              <a:rPr lang="nl-NL" sz="1800" dirty="0" err="1"/>
              <a:t>Markov</a:t>
            </a:r>
            <a:r>
              <a:rPr lang="nl-NL" sz="1800" dirty="0"/>
              <a:t> chain </a:t>
            </a:r>
            <a:r>
              <a:rPr lang="nl-NL" sz="1800" dirty="0" err="1"/>
              <a:t>describes</a:t>
            </a:r>
            <a:r>
              <a:rPr lang="nl-NL" sz="1800" dirty="0"/>
              <a:t> </a:t>
            </a:r>
            <a:r>
              <a:rPr lang="nl-NL" sz="1800" dirty="0" err="1"/>
              <a:t>something</a:t>
            </a:r>
            <a:r>
              <a:rPr lang="nl-NL" sz="1800" dirty="0"/>
              <a:t> </a:t>
            </a:r>
            <a:r>
              <a:rPr lang="nl-NL" sz="1800" dirty="0" err="1"/>
              <a:t>that</a:t>
            </a:r>
            <a:r>
              <a:rPr lang="nl-NL" sz="1800" dirty="0"/>
              <a:t> moves </a:t>
            </a:r>
            <a:r>
              <a:rPr lang="nl-NL" sz="1800" dirty="0" err="1"/>
              <a:t>step-by-step</a:t>
            </a:r>
            <a:r>
              <a:rPr lang="nl-NL" sz="1800" dirty="0"/>
              <a:t> </a:t>
            </a:r>
            <a:r>
              <a:rPr lang="nl-NL" sz="1800" dirty="0" err="1"/>
              <a:t>through</a:t>
            </a:r>
            <a:r>
              <a:rPr lang="nl-NL" sz="1800" dirty="0"/>
              <a:t> a </a:t>
            </a:r>
            <a:r>
              <a:rPr lang="nl-NL" sz="1800" dirty="0" err="1"/>
              <a:t>number</a:t>
            </a:r>
            <a:r>
              <a:rPr lang="nl-NL" sz="1800" dirty="0"/>
              <a:t> of </a:t>
            </a:r>
            <a:r>
              <a:rPr lang="nl-NL" sz="1800" dirty="0" err="1"/>
              <a:t>states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exhibits</a:t>
            </a:r>
            <a:r>
              <a:rPr lang="nl-NL" sz="1800" dirty="0"/>
              <a:t> </a:t>
            </a:r>
            <a:r>
              <a:rPr lang="nl-NL" sz="1800" dirty="0" err="1"/>
              <a:t>transitions</a:t>
            </a:r>
            <a:r>
              <a:rPr lang="nl-NL" sz="1800" dirty="0"/>
              <a:t> </a:t>
            </a:r>
            <a:r>
              <a:rPr lang="nl-NL" sz="1800" dirty="0" err="1"/>
              <a:t>from</a:t>
            </a:r>
            <a:r>
              <a:rPr lang="nl-NL" sz="1800" dirty="0"/>
              <a:t> </a:t>
            </a:r>
            <a:r>
              <a:rPr lang="nl-NL" sz="1800" dirty="0" err="1"/>
              <a:t>one</a:t>
            </a:r>
            <a:r>
              <a:rPr lang="nl-NL" sz="1800" dirty="0"/>
              <a:t> state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another</a:t>
            </a:r>
            <a:r>
              <a:rPr lang="nl-NL" sz="1800" dirty="0"/>
              <a:t> (or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same</a:t>
            </a:r>
            <a:r>
              <a:rPr lang="nl-NL" sz="1800" dirty="0"/>
              <a:t>) state.</a:t>
            </a:r>
          </a:p>
          <a:p>
            <a:pPr marL="514350" indent="-514350"/>
            <a:endParaRPr lang="nl-NL" sz="1800" dirty="0"/>
          </a:p>
          <a:p>
            <a:pPr marL="514350" indent="-514350"/>
            <a:r>
              <a:rPr lang="nl-NL" sz="1800" dirty="0"/>
              <a:t>In </a:t>
            </a:r>
            <a:r>
              <a:rPr lang="nl-NL" sz="1800" dirty="0" err="1"/>
              <a:t>particular</a:t>
            </a:r>
            <a:r>
              <a:rPr lang="nl-NL" sz="1800" dirty="0"/>
              <a:t>,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so-called</a:t>
            </a:r>
            <a:r>
              <a:rPr lang="nl-NL" sz="1800" dirty="0"/>
              <a:t> </a:t>
            </a:r>
            <a:r>
              <a:rPr lang="nl-NL" sz="1800" i="1" dirty="0" err="1"/>
              <a:t>Markov</a:t>
            </a:r>
            <a:r>
              <a:rPr lang="nl-NL" sz="1800" i="1" dirty="0"/>
              <a:t> property </a:t>
            </a:r>
            <a:r>
              <a:rPr lang="nl-NL" sz="1800" dirty="0" err="1"/>
              <a:t>holds</a:t>
            </a:r>
            <a:r>
              <a:rPr lang="nl-NL" sz="1800" dirty="0"/>
              <a:t>:</a:t>
            </a:r>
          </a:p>
          <a:p>
            <a:pPr marL="0" indent="0">
              <a:buNone/>
            </a:pPr>
            <a:r>
              <a:rPr lang="nl-NL" sz="1800" dirty="0"/>
              <a:t>	</a:t>
            </a:r>
          </a:p>
          <a:p>
            <a:pPr marL="0" indent="0">
              <a:buNone/>
            </a:pPr>
            <a:r>
              <a:rPr lang="nl-NL" sz="1800" dirty="0"/>
              <a:t>	</a:t>
            </a:r>
            <a:r>
              <a:rPr lang="nl-NL" sz="1600" dirty="0"/>
              <a:t>“The </a:t>
            </a:r>
            <a:r>
              <a:rPr lang="nl-NL" sz="1600" dirty="0" err="1"/>
              <a:t>future</a:t>
            </a:r>
            <a:r>
              <a:rPr lang="nl-NL" sz="1600" dirty="0"/>
              <a:t>, </a:t>
            </a:r>
            <a:r>
              <a:rPr lang="nl-NL" sz="1600" dirty="0" err="1"/>
              <a:t>given</a:t>
            </a:r>
            <a:r>
              <a:rPr lang="nl-NL" sz="1600" dirty="0"/>
              <a:t> </a:t>
            </a:r>
            <a:r>
              <a:rPr lang="nl-NL" sz="1600" dirty="0" err="1"/>
              <a:t>the</a:t>
            </a:r>
            <a:r>
              <a:rPr lang="nl-NL" sz="1600" dirty="0"/>
              <a:t> present, does </a:t>
            </a:r>
            <a:r>
              <a:rPr lang="nl-NL" sz="1600" dirty="0" err="1"/>
              <a:t>not</a:t>
            </a:r>
            <a:r>
              <a:rPr lang="nl-NL" sz="1600" dirty="0"/>
              <a:t> </a:t>
            </a:r>
            <a:r>
              <a:rPr lang="nl-NL" sz="1600" dirty="0" err="1"/>
              <a:t>depend</a:t>
            </a:r>
            <a:r>
              <a:rPr lang="nl-NL" sz="1600" dirty="0"/>
              <a:t> on </a:t>
            </a:r>
            <a:r>
              <a:rPr lang="nl-NL" sz="1600" dirty="0" err="1"/>
              <a:t>the</a:t>
            </a:r>
            <a:r>
              <a:rPr lang="nl-NL" sz="1600" dirty="0"/>
              <a:t> past.”</a:t>
            </a:r>
          </a:p>
          <a:p>
            <a:pPr marL="457200" lvl="1" indent="0">
              <a:buNone/>
            </a:pPr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4</a:t>
            </a:fld>
            <a:endParaRPr lang="en-US" alt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31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391400" cy="838200"/>
          </a:xfrm>
        </p:spPr>
        <p:txBody>
          <a:bodyPr/>
          <a:lstStyle/>
          <a:p>
            <a:r>
              <a:rPr lang="en-US" dirty="0"/>
              <a:t>The weather as Markov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391400" cy="4094584"/>
          </a:xfrm>
        </p:spPr>
        <p:txBody>
          <a:bodyPr/>
          <a:lstStyle/>
          <a:p>
            <a:pPr marL="0" indent="0">
              <a:buNone/>
            </a:pPr>
            <a:r>
              <a:rPr lang="nl-NL" sz="1800" dirty="0"/>
              <a:t>The </a:t>
            </a:r>
            <a:r>
              <a:rPr lang="nl-NL" sz="1800" dirty="0" err="1"/>
              <a:t>situation</a:t>
            </a:r>
            <a:r>
              <a:rPr lang="nl-NL" sz="1800" dirty="0"/>
              <a:t>:</a:t>
            </a:r>
          </a:p>
          <a:p>
            <a:pPr marL="514350" indent="-514350"/>
            <a:endParaRPr lang="nl-NL" sz="1800" dirty="0"/>
          </a:p>
          <a:p>
            <a:pPr marL="514350" indent="-514350"/>
            <a:r>
              <a:rPr lang="nl-NL" sz="1800" dirty="0" err="1"/>
              <a:t>If</a:t>
            </a:r>
            <a:r>
              <a:rPr lang="nl-NL" sz="1800" dirty="0"/>
              <a:t> </a:t>
            </a:r>
            <a:r>
              <a:rPr lang="nl-NL" sz="1800" dirty="0" err="1"/>
              <a:t>it</a:t>
            </a:r>
            <a:r>
              <a:rPr lang="nl-NL" sz="1800" dirty="0"/>
              <a:t> is </a:t>
            </a:r>
            <a:r>
              <a:rPr lang="nl-NL" sz="1800" dirty="0" err="1"/>
              <a:t>sunny</a:t>
            </a:r>
            <a:r>
              <a:rPr lang="nl-NL" sz="1800" dirty="0"/>
              <a:t> </a:t>
            </a:r>
            <a:r>
              <a:rPr lang="nl-NL" sz="1800" dirty="0" err="1"/>
              <a:t>today</a:t>
            </a:r>
            <a:r>
              <a:rPr lang="nl-NL" sz="1800" dirty="0"/>
              <a:t>, </a:t>
            </a:r>
            <a:r>
              <a:rPr lang="nl-NL" sz="1800" dirty="0" err="1"/>
              <a:t>it</a:t>
            </a:r>
            <a:r>
              <a:rPr lang="nl-NL" sz="1800" dirty="0"/>
              <a:t> </a:t>
            </a:r>
            <a:r>
              <a:rPr lang="nl-NL" sz="1800" dirty="0" err="1"/>
              <a:t>will</a:t>
            </a:r>
            <a:r>
              <a:rPr lang="nl-NL" sz="1800" dirty="0"/>
              <a:t> </a:t>
            </a:r>
            <a:r>
              <a:rPr lang="nl-NL" sz="1800" dirty="0" err="1"/>
              <a:t>also</a:t>
            </a:r>
            <a:r>
              <a:rPr lang="nl-NL" sz="1800" dirty="0"/>
              <a:t> </a:t>
            </a:r>
            <a:r>
              <a:rPr lang="nl-NL" sz="1800" dirty="0" err="1"/>
              <a:t>be</a:t>
            </a:r>
            <a:r>
              <a:rPr lang="nl-NL" sz="1800" dirty="0"/>
              <a:t> </a:t>
            </a:r>
            <a:r>
              <a:rPr lang="nl-NL" sz="1800" dirty="0" err="1"/>
              <a:t>sunny</a:t>
            </a:r>
            <a:r>
              <a:rPr lang="nl-NL" sz="1800" dirty="0"/>
              <a:t> </a:t>
            </a:r>
            <a:r>
              <a:rPr lang="nl-NL" sz="1800" dirty="0" err="1"/>
              <a:t>tomorrow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probability</a:t>
            </a:r>
            <a:r>
              <a:rPr lang="nl-NL" sz="1800" dirty="0"/>
              <a:t> 90%, but </a:t>
            </a:r>
            <a:r>
              <a:rPr lang="nl-NL" sz="1800" dirty="0" err="1"/>
              <a:t>rainy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10% </a:t>
            </a:r>
            <a:r>
              <a:rPr lang="nl-NL" sz="1800" dirty="0" err="1"/>
              <a:t>probability</a:t>
            </a:r>
            <a:r>
              <a:rPr lang="nl-NL" sz="1800" dirty="0"/>
              <a:t>.</a:t>
            </a:r>
          </a:p>
          <a:p>
            <a:pPr marL="514350" indent="-514350"/>
            <a:r>
              <a:rPr lang="nl-NL" sz="1800" dirty="0" err="1"/>
              <a:t>If</a:t>
            </a:r>
            <a:r>
              <a:rPr lang="nl-NL" sz="1800" dirty="0"/>
              <a:t> </a:t>
            </a:r>
            <a:r>
              <a:rPr lang="nl-NL" sz="1800" dirty="0" err="1"/>
              <a:t>it</a:t>
            </a:r>
            <a:r>
              <a:rPr lang="nl-NL" sz="1800" dirty="0"/>
              <a:t> is </a:t>
            </a:r>
            <a:r>
              <a:rPr lang="nl-NL" sz="1800" dirty="0" err="1"/>
              <a:t>rainy</a:t>
            </a:r>
            <a:r>
              <a:rPr lang="nl-NL" sz="1800" dirty="0"/>
              <a:t> </a:t>
            </a:r>
            <a:r>
              <a:rPr lang="nl-NL" sz="1800" dirty="0" err="1"/>
              <a:t>today</a:t>
            </a:r>
            <a:r>
              <a:rPr lang="nl-NL" sz="1800" dirty="0"/>
              <a:t>, </a:t>
            </a:r>
            <a:r>
              <a:rPr lang="nl-NL" sz="1800" dirty="0" err="1"/>
              <a:t>it</a:t>
            </a:r>
            <a:r>
              <a:rPr lang="nl-NL" sz="1800" dirty="0"/>
              <a:t> </a:t>
            </a:r>
            <a:r>
              <a:rPr lang="nl-NL" sz="1800" dirty="0" err="1"/>
              <a:t>will</a:t>
            </a:r>
            <a:r>
              <a:rPr lang="nl-NL" sz="1800" dirty="0"/>
              <a:t> </a:t>
            </a:r>
            <a:r>
              <a:rPr lang="nl-NL" sz="1800" dirty="0" err="1"/>
              <a:t>be</a:t>
            </a:r>
            <a:r>
              <a:rPr lang="nl-NL" sz="1800" dirty="0"/>
              <a:t> </a:t>
            </a:r>
            <a:r>
              <a:rPr lang="nl-NL" sz="1800" dirty="0" err="1"/>
              <a:t>sunny</a:t>
            </a:r>
            <a:r>
              <a:rPr lang="nl-NL" sz="1800" dirty="0"/>
              <a:t> </a:t>
            </a:r>
            <a:r>
              <a:rPr lang="nl-NL" sz="1800" dirty="0" err="1"/>
              <a:t>tomorrow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40% </a:t>
            </a:r>
            <a:r>
              <a:rPr lang="nl-NL" sz="1800" dirty="0" err="1"/>
              <a:t>probability</a:t>
            </a:r>
            <a:r>
              <a:rPr lang="nl-NL" sz="1800" dirty="0"/>
              <a:t>, but </a:t>
            </a:r>
            <a:r>
              <a:rPr lang="nl-NL" sz="1800" dirty="0" err="1"/>
              <a:t>it</a:t>
            </a:r>
            <a:r>
              <a:rPr lang="nl-NL" sz="1800" dirty="0"/>
              <a:t> </a:t>
            </a:r>
            <a:r>
              <a:rPr lang="nl-NL" sz="1800" dirty="0" err="1"/>
              <a:t>will</a:t>
            </a:r>
            <a:r>
              <a:rPr lang="nl-NL" sz="1800" dirty="0"/>
              <a:t> </a:t>
            </a:r>
            <a:r>
              <a:rPr lang="nl-NL" sz="1800" dirty="0" err="1"/>
              <a:t>remain</a:t>
            </a:r>
            <a:r>
              <a:rPr lang="nl-NL" sz="1800" dirty="0"/>
              <a:t> </a:t>
            </a:r>
            <a:r>
              <a:rPr lang="nl-NL" sz="1800" dirty="0" err="1"/>
              <a:t>rainy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60% </a:t>
            </a:r>
            <a:r>
              <a:rPr lang="nl-NL" sz="1800" dirty="0" err="1"/>
              <a:t>probability</a:t>
            </a:r>
            <a:r>
              <a:rPr lang="nl-NL" sz="1800" dirty="0"/>
              <a:t>.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 err="1"/>
              <a:t>This</a:t>
            </a:r>
            <a:r>
              <a:rPr lang="nl-NL" sz="1800" dirty="0"/>
              <a:t> is a </a:t>
            </a:r>
            <a:r>
              <a:rPr lang="nl-NL" sz="1800" dirty="0" err="1"/>
              <a:t>Markov</a:t>
            </a:r>
            <a:r>
              <a:rPr lang="nl-NL" sz="1800" dirty="0"/>
              <a:t> chain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two</a:t>
            </a:r>
            <a:r>
              <a:rPr lang="nl-NL" sz="1800" dirty="0"/>
              <a:t> </a:t>
            </a:r>
            <a:r>
              <a:rPr lang="nl-NL" sz="1800" dirty="0" err="1"/>
              <a:t>possible</a:t>
            </a:r>
            <a:r>
              <a:rPr lang="nl-NL" sz="1800" dirty="0"/>
              <a:t> </a:t>
            </a:r>
            <a:r>
              <a:rPr lang="nl-NL" sz="1800" dirty="0" err="1"/>
              <a:t>states</a:t>
            </a:r>
            <a:r>
              <a:rPr lang="nl-NL" sz="1800" dirty="0"/>
              <a:t>: </a:t>
            </a:r>
            <a:r>
              <a:rPr lang="nl-NL" sz="1800" dirty="0" err="1"/>
              <a:t>sunny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rainy</a:t>
            </a:r>
            <a:r>
              <a:rPr lang="nl-NL" sz="1800" dirty="0"/>
              <a:t>. We </a:t>
            </a:r>
            <a:r>
              <a:rPr lang="nl-NL" sz="1800" dirty="0" err="1"/>
              <a:t>can</a:t>
            </a:r>
            <a:r>
              <a:rPr lang="nl-NL" sz="1800" dirty="0"/>
              <a:t> </a:t>
            </a:r>
            <a:r>
              <a:rPr lang="nl-NL" sz="1800" dirty="0" err="1"/>
              <a:t>summarise</a:t>
            </a:r>
            <a:r>
              <a:rPr lang="nl-NL" sz="1800" dirty="0"/>
              <a:t> </a:t>
            </a:r>
            <a:r>
              <a:rPr lang="nl-NL" sz="1800" dirty="0" err="1"/>
              <a:t>this</a:t>
            </a:r>
            <a:r>
              <a:rPr lang="nl-NL" sz="1800" dirty="0"/>
              <a:t> </a:t>
            </a:r>
            <a:r>
              <a:rPr lang="nl-NL" sz="1800" dirty="0" err="1"/>
              <a:t>situation</a:t>
            </a:r>
            <a:r>
              <a:rPr lang="nl-NL" sz="1800" dirty="0"/>
              <a:t> in a </a:t>
            </a:r>
            <a:r>
              <a:rPr lang="nl-NL" sz="1800" dirty="0" err="1"/>
              <a:t>graph</a:t>
            </a:r>
            <a:r>
              <a:rPr lang="nl-NL" sz="1800" dirty="0"/>
              <a:t>: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5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907704" y="5139711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60032" y="5139711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8" name="Curved Connector 7"/>
          <p:cNvCxnSpPr>
            <a:stCxn id="6" idx="7"/>
            <a:endCxn id="9" idx="1"/>
          </p:cNvCxnSpPr>
          <p:nvPr/>
        </p:nvCxnSpPr>
        <p:spPr>
          <a:xfrm rot="5400000" flipH="1" flipV="1">
            <a:off x="4151401" y="4209630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9" idx="3"/>
            <a:endCxn id="6" idx="5"/>
          </p:cNvCxnSpPr>
          <p:nvPr/>
        </p:nvCxnSpPr>
        <p:spPr>
          <a:xfrm rot="5400000">
            <a:off x="4151402" y="4616968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6" idx="3"/>
            <a:endCxn id="6" idx="1"/>
          </p:cNvCxnSpPr>
          <p:nvPr/>
        </p:nvCxnSpPr>
        <p:spPr>
          <a:xfrm rot="5400000" flipH="1">
            <a:off x="1914942" y="5427743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9" idx="5"/>
            <a:endCxn id="9" idx="7"/>
          </p:cNvCxnSpPr>
          <p:nvPr/>
        </p:nvCxnSpPr>
        <p:spPr>
          <a:xfrm rot="5400000" flipH="1">
            <a:off x="6438781" y="5427743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51920" y="495504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10%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863039" y="59492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40%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3568" y="5262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90%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24328" y="52177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0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22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64904"/>
            <a:ext cx="7391400" cy="3302496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6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824230" y="111873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776558" y="1118738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19" name="Curved Connector 18"/>
          <p:cNvCxnSpPr>
            <a:stCxn id="16" idx="7"/>
            <a:endCxn id="17" idx="1"/>
          </p:cNvCxnSpPr>
          <p:nvPr/>
        </p:nvCxnSpPr>
        <p:spPr>
          <a:xfrm rot="5400000" flipH="1" flipV="1">
            <a:off x="4067927" y="188657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7" idx="3"/>
            <a:endCxn id="16" idx="5"/>
          </p:cNvCxnSpPr>
          <p:nvPr/>
        </p:nvCxnSpPr>
        <p:spPr>
          <a:xfrm rot="5400000">
            <a:off x="4067928" y="595995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6" idx="3"/>
            <a:endCxn id="16" idx="1"/>
          </p:cNvCxnSpPr>
          <p:nvPr/>
        </p:nvCxnSpPr>
        <p:spPr>
          <a:xfrm rot="5400000" flipH="1">
            <a:off x="1831468" y="1406770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5"/>
            <a:endCxn id="17" idx="7"/>
          </p:cNvCxnSpPr>
          <p:nvPr/>
        </p:nvCxnSpPr>
        <p:spPr>
          <a:xfrm rot="5400000" flipH="1">
            <a:off x="6355307" y="1406770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68446" y="934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10%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79565" y="19283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40%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0094" y="12411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90%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40854" y="119675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60%</a:t>
            </a:r>
            <a:endParaRPr lang="en-US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731937" y="2297639"/>
            <a:ext cx="7391400" cy="4094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We </a:t>
            </a:r>
            <a:r>
              <a:rPr lang="nl-NL" sz="1800" kern="0" dirty="0" err="1"/>
              <a:t>can</a:t>
            </a:r>
            <a:r>
              <a:rPr lang="nl-NL" sz="1800" kern="0" dirty="0"/>
              <a:t> </a:t>
            </a:r>
            <a:r>
              <a:rPr lang="nl-NL" sz="1800" kern="0" dirty="0" err="1"/>
              <a:t>also</a:t>
            </a:r>
            <a:r>
              <a:rPr lang="nl-NL" sz="1800" kern="0" dirty="0"/>
              <a:t> </a:t>
            </a:r>
            <a:r>
              <a:rPr lang="nl-NL" sz="1800" kern="0" dirty="0" err="1"/>
              <a:t>summarise</a:t>
            </a:r>
            <a:r>
              <a:rPr lang="nl-NL" sz="1800" kern="0" dirty="0"/>
              <a:t> </a:t>
            </a:r>
            <a:r>
              <a:rPr lang="nl-NL" sz="1800" kern="0" dirty="0" err="1"/>
              <a:t>this</a:t>
            </a:r>
            <a:r>
              <a:rPr lang="nl-NL" sz="1800" kern="0" dirty="0"/>
              <a:t> in a matrix, </a:t>
            </a:r>
            <a:r>
              <a:rPr lang="nl-NL" sz="1800" kern="0" dirty="0" err="1"/>
              <a:t>which</a:t>
            </a:r>
            <a:r>
              <a:rPr lang="nl-NL" sz="1800" kern="0" dirty="0"/>
              <a:t> we call P. P is </a:t>
            </a:r>
            <a:r>
              <a:rPr lang="nl-NL" sz="1800" kern="0" dirty="0" err="1"/>
              <a:t>then</a:t>
            </a:r>
            <a:r>
              <a:rPr lang="nl-NL" sz="1800" kern="0" dirty="0"/>
              <a:t> </a:t>
            </a:r>
            <a:r>
              <a:rPr lang="nl-NL" sz="1800" kern="0" dirty="0" err="1"/>
              <a:t>called</a:t>
            </a:r>
            <a:r>
              <a:rPr lang="nl-NL" sz="1800" kern="0" dirty="0"/>
              <a:t> </a:t>
            </a:r>
            <a:r>
              <a:rPr lang="nl-NL" sz="1800" kern="0" dirty="0" err="1"/>
              <a:t>the</a:t>
            </a:r>
            <a:r>
              <a:rPr lang="nl-NL" sz="1800" kern="0" dirty="0"/>
              <a:t> </a:t>
            </a:r>
            <a:r>
              <a:rPr lang="nl-NL" sz="1800" kern="0" dirty="0" err="1"/>
              <a:t>one</a:t>
            </a:r>
            <a:r>
              <a:rPr lang="nl-NL" sz="1800" kern="0" dirty="0"/>
              <a:t>-step </a:t>
            </a:r>
            <a:r>
              <a:rPr lang="nl-NL" sz="1800" kern="0" dirty="0" err="1"/>
              <a:t>transition</a:t>
            </a:r>
            <a:r>
              <a:rPr lang="nl-NL" sz="1800" kern="0" dirty="0"/>
              <a:t> matrix.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State </a:t>
            </a:r>
            <a:r>
              <a:rPr lang="nl-NL" sz="1800" kern="0" dirty="0" err="1"/>
              <a:t>space</a:t>
            </a:r>
            <a:r>
              <a:rPr lang="nl-NL" sz="1800" kern="0" dirty="0"/>
              <a:t>: {Sunny, </a:t>
            </a:r>
            <a:r>
              <a:rPr lang="nl-NL" sz="1800" kern="0" dirty="0" err="1"/>
              <a:t>Rainy</a:t>
            </a:r>
            <a:r>
              <a:rPr lang="nl-NL" sz="1800" kern="0" dirty="0"/>
              <a:t>}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	             </a:t>
            </a:r>
            <a:r>
              <a:rPr lang="nl-NL" sz="1200" b="1" kern="0" dirty="0" err="1">
                <a:solidFill>
                  <a:srgbClr val="00B050"/>
                </a:solidFill>
              </a:rPr>
              <a:t>To</a:t>
            </a:r>
            <a:endParaRPr lang="nl-NL" sz="1200" b="1" kern="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nl-NL" sz="1200" kern="0" dirty="0"/>
              <a:t>			            </a:t>
            </a:r>
            <a:r>
              <a:rPr lang="nl-NL" sz="1200" kern="0" dirty="0">
                <a:solidFill>
                  <a:srgbClr val="00B050"/>
                </a:solidFill>
              </a:rPr>
              <a:t>Sunny  </a:t>
            </a:r>
            <a:r>
              <a:rPr lang="nl-NL" sz="1200" kern="0" dirty="0" err="1">
                <a:solidFill>
                  <a:srgbClr val="00B050"/>
                </a:solidFill>
              </a:rPr>
              <a:t>Rainy</a:t>
            </a:r>
            <a:endParaRPr lang="nl-NL" sz="1200" kern="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nl-NL" sz="1200" kern="0" dirty="0">
                <a:solidFill>
                  <a:srgbClr val="00B050"/>
                </a:solidFill>
              </a:rPr>
              <a:t>	</a:t>
            </a:r>
            <a:r>
              <a:rPr lang="nl-NL" sz="1200" kern="0" dirty="0">
                <a:solidFill>
                  <a:srgbClr val="FF0000"/>
                </a:solidFill>
              </a:rPr>
              <a:t> </a:t>
            </a:r>
            <a:r>
              <a:rPr lang="nl-NL" sz="1200" b="1" kern="0" dirty="0" err="1">
                <a:solidFill>
                  <a:srgbClr val="FF0000"/>
                </a:solidFill>
              </a:rPr>
              <a:t>From</a:t>
            </a:r>
            <a:r>
              <a:rPr lang="nl-NL" sz="1200" kern="0" dirty="0">
                <a:solidFill>
                  <a:srgbClr val="00B050"/>
                </a:solidFill>
              </a:rPr>
              <a:t>	</a:t>
            </a:r>
            <a:r>
              <a:rPr lang="nl-NL" sz="1200" kern="0" dirty="0">
                <a:solidFill>
                  <a:srgbClr val="FF0000"/>
                </a:solidFill>
              </a:rPr>
              <a:t>Sunny</a:t>
            </a:r>
          </a:p>
          <a:p>
            <a:pPr marL="0" indent="0">
              <a:buNone/>
            </a:pPr>
            <a:r>
              <a:rPr lang="nl-NL" sz="1200" kern="0" dirty="0">
                <a:solidFill>
                  <a:srgbClr val="00B050"/>
                </a:solidFill>
              </a:rPr>
              <a:t>		</a:t>
            </a:r>
            <a:r>
              <a:rPr lang="nl-NL" sz="1200" kern="0" dirty="0" err="1">
                <a:solidFill>
                  <a:srgbClr val="FF0000"/>
                </a:solidFill>
              </a:rPr>
              <a:t>Rainy</a:t>
            </a:r>
            <a:endParaRPr lang="nl-NL" sz="1800" kern="0" dirty="0">
              <a:solidFill>
                <a:srgbClr val="FF0000"/>
              </a:solidFill>
            </a:endParaRP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  <a:r>
              <a:rPr lang="nl-NL" sz="1800" kern="0" dirty="0">
                <a:solidFill>
                  <a:srgbClr val="FF0000"/>
                </a:solidFill>
              </a:rPr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 err="1"/>
              <a:t>Possible</a:t>
            </a:r>
            <a:r>
              <a:rPr lang="nl-NL" sz="1800" kern="0" dirty="0"/>
              <a:t> </a:t>
            </a:r>
            <a:r>
              <a:rPr lang="nl-NL" sz="1800" kern="0" dirty="0" err="1"/>
              <a:t>questions</a:t>
            </a:r>
            <a:r>
              <a:rPr lang="nl-NL" sz="1800" kern="0" dirty="0"/>
              <a:t> we </a:t>
            </a:r>
            <a:r>
              <a:rPr lang="nl-NL" sz="1800" kern="0" dirty="0" err="1"/>
              <a:t>could</a:t>
            </a:r>
            <a:r>
              <a:rPr lang="nl-NL" sz="1800" kern="0" dirty="0"/>
              <a:t> </a:t>
            </a:r>
            <a:r>
              <a:rPr lang="nl-NL" sz="1800" kern="0" dirty="0" err="1"/>
              <a:t>ask</a:t>
            </a:r>
            <a:r>
              <a:rPr lang="nl-NL" sz="1800" kern="0" dirty="0"/>
              <a:t>:</a:t>
            </a:r>
          </a:p>
          <a:p>
            <a:pPr>
              <a:buFont typeface="+mj-lt"/>
              <a:buAutoNum type="arabicPeriod"/>
            </a:pPr>
            <a:r>
              <a:rPr lang="nl-NL" sz="1800" kern="0" dirty="0" err="1"/>
              <a:t>What</a:t>
            </a:r>
            <a:r>
              <a:rPr lang="nl-NL" sz="1800" kern="0" dirty="0"/>
              <a:t> is </a:t>
            </a:r>
            <a:r>
              <a:rPr lang="nl-NL" sz="1800" kern="0" dirty="0" err="1"/>
              <a:t>the</a:t>
            </a:r>
            <a:r>
              <a:rPr lang="nl-NL" sz="1800" kern="0" dirty="0"/>
              <a:t> </a:t>
            </a:r>
            <a:r>
              <a:rPr lang="nl-NL" sz="1800" kern="0" dirty="0" err="1"/>
              <a:t>probability</a:t>
            </a:r>
            <a:r>
              <a:rPr lang="nl-NL" sz="1800" kern="0" dirty="0"/>
              <a:t>, </a:t>
            </a:r>
            <a:r>
              <a:rPr lang="nl-NL" sz="1800" kern="0" dirty="0" err="1"/>
              <a:t>if</a:t>
            </a:r>
            <a:r>
              <a:rPr lang="nl-NL" sz="1800" kern="0" dirty="0"/>
              <a:t> </a:t>
            </a:r>
            <a:r>
              <a:rPr lang="nl-NL" sz="1800" kern="0" dirty="0" err="1"/>
              <a:t>it</a:t>
            </a:r>
            <a:r>
              <a:rPr lang="nl-NL" sz="1800" kern="0" dirty="0"/>
              <a:t> is </a:t>
            </a:r>
            <a:r>
              <a:rPr lang="nl-NL" sz="1800" kern="0" dirty="0" err="1"/>
              <a:t>rainy</a:t>
            </a:r>
            <a:r>
              <a:rPr lang="nl-NL" sz="1800" kern="0" dirty="0"/>
              <a:t> </a:t>
            </a:r>
            <a:r>
              <a:rPr lang="nl-NL" sz="1800" kern="0" dirty="0" err="1"/>
              <a:t>today</a:t>
            </a:r>
            <a:r>
              <a:rPr lang="nl-NL" sz="1800" kern="0" dirty="0"/>
              <a:t>, </a:t>
            </a:r>
            <a:r>
              <a:rPr lang="nl-NL" sz="1800" kern="0" dirty="0" err="1"/>
              <a:t>that</a:t>
            </a:r>
            <a:r>
              <a:rPr lang="nl-NL" sz="1800" kern="0" dirty="0"/>
              <a:t> </a:t>
            </a:r>
            <a:r>
              <a:rPr lang="nl-NL" sz="1800" kern="0" dirty="0" err="1"/>
              <a:t>it</a:t>
            </a:r>
            <a:r>
              <a:rPr lang="nl-NL" sz="1800" kern="0" dirty="0"/>
              <a:t> </a:t>
            </a:r>
            <a:r>
              <a:rPr lang="nl-NL" sz="1800" kern="0" dirty="0" err="1"/>
              <a:t>will</a:t>
            </a:r>
            <a:r>
              <a:rPr lang="nl-NL" sz="1800" kern="0" dirty="0"/>
              <a:t> </a:t>
            </a:r>
            <a:r>
              <a:rPr lang="nl-NL" sz="1800" kern="0" dirty="0" err="1"/>
              <a:t>be</a:t>
            </a:r>
            <a:r>
              <a:rPr lang="nl-NL" sz="1800" kern="0" dirty="0"/>
              <a:t> </a:t>
            </a:r>
            <a:r>
              <a:rPr lang="nl-NL" sz="1800" kern="0" dirty="0" err="1"/>
              <a:t>sunny</a:t>
            </a:r>
            <a:r>
              <a:rPr lang="nl-NL" sz="1800" kern="0" dirty="0"/>
              <a:t> </a:t>
            </a:r>
            <a:r>
              <a:rPr lang="nl-NL" sz="1800" kern="0" dirty="0" err="1"/>
              <a:t>the</a:t>
            </a:r>
            <a:r>
              <a:rPr lang="nl-NL" sz="1800" kern="0" dirty="0"/>
              <a:t> </a:t>
            </a:r>
            <a:r>
              <a:rPr lang="nl-NL" sz="1800" kern="0" dirty="0" err="1"/>
              <a:t>day</a:t>
            </a:r>
            <a:r>
              <a:rPr lang="nl-NL" sz="1800" kern="0" dirty="0"/>
              <a:t> </a:t>
            </a:r>
            <a:r>
              <a:rPr lang="nl-NL" sz="1800" kern="0" dirty="0" err="1"/>
              <a:t>after</a:t>
            </a:r>
            <a:r>
              <a:rPr lang="nl-NL" sz="1800" kern="0" dirty="0"/>
              <a:t> </a:t>
            </a:r>
            <a:r>
              <a:rPr lang="nl-NL" sz="1800" kern="0" dirty="0" err="1"/>
              <a:t>tomorrow</a:t>
            </a:r>
            <a:r>
              <a:rPr lang="nl-NL" sz="1800" kern="0" dirty="0"/>
              <a:t>?</a:t>
            </a:r>
          </a:p>
          <a:p>
            <a:pPr>
              <a:buFont typeface="+mj-lt"/>
              <a:buAutoNum type="arabicPeriod"/>
            </a:pPr>
            <a:r>
              <a:rPr lang="nl-NL" sz="1800" kern="0" dirty="0" err="1"/>
              <a:t>If</a:t>
            </a:r>
            <a:r>
              <a:rPr lang="nl-NL" sz="1800" kern="0" dirty="0"/>
              <a:t> </a:t>
            </a:r>
            <a:r>
              <a:rPr lang="nl-NL" sz="1800" kern="0" dirty="0" err="1"/>
              <a:t>it</a:t>
            </a:r>
            <a:r>
              <a:rPr lang="nl-NL" sz="1800" kern="0" dirty="0"/>
              <a:t> is </a:t>
            </a:r>
            <a:r>
              <a:rPr lang="nl-NL" sz="1800" kern="0" dirty="0" err="1"/>
              <a:t>sunny</a:t>
            </a:r>
            <a:r>
              <a:rPr lang="nl-NL" sz="1800" kern="0" dirty="0"/>
              <a:t> on </a:t>
            </a:r>
            <a:r>
              <a:rPr lang="nl-NL" sz="1800" kern="0" dirty="0" err="1"/>
              <a:t>Monday</a:t>
            </a:r>
            <a:r>
              <a:rPr lang="nl-NL" sz="1800" kern="0" dirty="0"/>
              <a:t>, </a:t>
            </a:r>
            <a:r>
              <a:rPr lang="nl-NL" sz="1800" kern="0" dirty="0" err="1"/>
              <a:t>how</a:t>
            </a:r>
            <a:r>
              <a:rPr lang="nl-NL" sz="1800" kern="0" dirty="0"/>
              <a:t> </a:t>
            </a:r>
            <a:r>
              <a:rPr lang="nl-NL" sz="1800" kern="0" dirty="0" err="1"/>
              <a:t>many</a:t>
            </a:r>
            <a:r>
              <a:rPr lang="nl-NL" sz="1800" kern="0" dirty="0"/>
              <a:t> </a:t>
            </a:r>
            <a:r>
              <a:rPr lang="nl-NL" sz="1800" kern="0" dirty="0" err="1"/>
              <a:t>sunny</a:t>
            </a:r>
            <a:r>
              <a:rPr lang="nl-NL" sz="1800" kern="0" dirty="0"/>
              <a:t> </a:t>
            </a:r>
            <a:r>
              <a:rPr lang="nl-NL" sz="1800" kern="0" dirty="0" err="1"/>
              <a:t>days</a:t>
            </a:r>
            <a:r>
              <a:rPr lang="nl-NL" sz="1800" kern="0" dirty="0"/>
              <a:t> </a:t>
            </a:r>
            <a:r>
              <a:rPr lang="nl-NL" sz="1800" kern="0" dirty="0" err="1"/>
              <a:t>will</a:t>
            </a:r>
            <a:r>
              <a:rPr lang="nl-NL" sz="1800" kern="0" dirty="0"/>
              <a:t> we have on </a:t>
            </a:r>
            <a:r>
              <a:rPr lang="nl-NL" sz="1800" kern="0" dirty="0" err="1"/>
              <a:t>average</a:t>
            </a:r>
            <a:r>
              <a:rPr lang="nl-NL" sz="1800" kern="0" dirty="0"/>
              <a:t> </a:t>
            </a:r>
            <a:r>
              <a:rPr lang="nl-NL" sz="1800" kern="0" dirty="0" err="1"/>
              <a:t>from</a:t>
            </a:r>
            <a:r>
              <a:rPr lang="nl-NL" sz="1800" kern="0" dirty="0"/>
              <a:t> </a:t>
            </a:r>
            <a:r>
              <a:rPr lang="nl-NL" sz="1800" kern="0" dirty="0" err="1"/>
              <a:t>Monday</a:t>
            </a:r>
            <a:r>
              <a:rPr lang="nl-NL" sz="1800" kern="0" dirty="0"/>
              <a:t> </a:t>
            </a:r>
            <a:r>
              <a:rPr lang="nl-NL" sz="1800" kern="0" dirty="0" err="1"/>
              <a:t>until</a:t>
            </a:r>
            <a:r>
              <a:rPr lang="nl-NL" sz="1800" kern="0" dirty="0"/>
              <a:t> (</a:t>
            </a:r>
            <a:r>
              <a:rPr lang="nl-NL" sz="1800" kern="0" dirty="0" err="1"/>
              <a:t>and</a:t>
            </a:r>
            <a:r>
              <a:rPr lang="nl-NL" sz="1800" kern="0" dirty="0"/>
              <a:t> </a:t>
            </a:r>
            <a:r>
              <a:rPr lang="nl-NL" sz="1800" kern="0" dirty="0" err="1"/>
              <a:t>including</a:t>
            </a:r>
            <a:r>
              <a:rPr lang="nl-NL" sz="1800" kern="0" dirty="0"/>
              <a:t>) </a:t>
            </a:r>
            <a:r>
              <a:rPr lang="nl-NL" sz="1800" kern="0" dirty="0" err="1"/>
              <a:t>Thursday</a:t>
            </a:r>
            <a:r>
              <a:rPr lang="nl-NL" sz="1800" kern="0" dirty="0"/>
              <a:t>?</a:t>
            </a:r>
          </a:p>
          <a:p>
            <a:pPr>
              <a:buFont typeface="+mj-lt"/>
              <a:buAutoNum type="arabicPeriod"/>
            </a:pPr>
            <a:r>
              <a:rPr lang="nl-NL" sz="1800" kern="0" dirty="0" err="1"/>
              <a:t>What</a:t>
            </a:r>
            <a:r>
              <a:rPr lang="nl-NL" sz="1800" kern="0" dirty="0"/>
              <a:t> percentage of time </a:t>
            </a:r>
            <a:r>
              <a:rPr lang="nl-NL" sz="1800" kern="0" dirty="0" err="1"/>
              <a:t>will</a:t>
            </a:r>
            <a:r>
              <a:rPr lang="nl-NL" sz="1800" kern="0" dirty="0"/>
              <a:t> </a:t>
            </a:r>
            <a:r>
              <a:rPr lang="nl-NL" sz="1800" kern="0" dirty="0" err="1"/>
              <a:t>it</a:t>
            </a:r>
            <a:r>
              <a:rPr lang="nl-NL" sz="1800" kern="0" dirty="0"/>
              <a:t> </a:t>
            </a:r>
            <a:r>
              <a:rPr lang="nl-NL" sz="1800" kern="0" dirty="0" err="1"/>
              <a:t>be</a:t>
            </a:r>
            <a:r>
              <a:rPr lang="nl-NL" sz="1800" kern="0" dirty="0"/>
              <a:t> </a:t>
            </a:r>
            <a:r>
              <a:rPr lang="nl-NL" sz="1800" kern="0" dirty="0" err="1"/>
              <a:t>sunny</a:t>
            </a:r>
            <a:r>
              <a:rPr lang="nl-NL" sz="1800" kern="0" dirty="0"/>
              <a:t> in </a:t>
            </a:r>
            <a:r>
              <a:rPr lang="nl-NL" sz="1800" kern="0" dirty="0" err="1"/>
              <a:t>the</a:t>
            </a:r>
            <a:r>
              <a:rPr lang="nl-NL" sz="1800" kern="0" dirty="0"/>
              <a:t> long run?</a:t>
            </a:r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381653" y="3732468"/>
                <a:ext cx="1707070" cy="554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l-NL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.9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0.1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0.4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653" y="3732468"/>
                <a:ext cx="1707070" cy="5543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38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64904"/>
            <a:ext cx="7391400" cy="3302496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7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824230" y="111873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776558" y="1118738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19" name="Curved Connector 18"/>
          <p:cNvCxnSpPr>
            <a:stCxn id="16" idx="7"/>
            <a:endCxn id="17" idx="1"/>
          </p:cNvCxnSpPr>
          <p:nvPr/>
        </p:nvCxnSpPr>
        <p:spPr>
          <a:xfrm rot="5400000" flipH="1" flipV="1">
            <a:off x="4067927" y="188657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7" idx="3"/>
            <a:endCxn id="16" idx="5"/>
          </p:cNvCxnSpPr>
          <p:nvPr/>
        </p:nvCxnSpPr>
        <p:spPr>
          <a:xfrm rot="5400000">
            <a:off x="4067928" y="595995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6" idx="3"/>
            <a:endCxn id="16" idx="1"/>
          </p:cNvCxnSpPr>
          <p:nvPr/>
        </p:nvCxnSpPr>
        <p:spPr>
          <a:xfrm rot="5400000" flipH="1">
            <a:off x="1831468" y="1406770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5"/>
            <a:endCxn id="17" idx="7"/>
          </p:cNvCxnSpPr>
          <p:nvPr/>
        </p:nvCxnSpPr>
        <p:spPr>
          <a:xfrm rot="5400000" flipH="1">
            <a:off x="6355307" y="1406770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68446" y="934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10%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79565" y="19283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40%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0094" y="12411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90%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40854" y="119675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60%</a:t>
            </a:r>
            <a:endParaRPr lang="en-US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731936" y="2297639"/>
            <a:ext cx="7872512" cy="4094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Q: Wat is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probability</a:t>
            </a:r>
            <a:r>
              <a:rPr lang="nl-NL" sz="1600" kern="0" dirty="0"/>
              <a:t>, </a:t>
            </a:r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rainy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, </a:t>
            </a:r>
            <a:r>
              <a:rPr lang="nl-NL" sz="1600" kern="0" dirty="0" err="1"/>
              <a:t>that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sunny</a:t>
            </a:r>
            <a:r>
              <a:rPr lang="nl-NL" sz="1600" kern="0" dirty="0"/>
              <a:t>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day</a:t>
            </a:r>
            <a:r>
              <a:rPr lang="nl-NL" sz="1600" kern="0" dirty="0"/>
              <a:t> </a:t>
            </a:r>
            <a:r>
              <a:rPr lang="nl-NL" sz="1600" kern="0" dirty="0" err="1"/>
              <a:t>after</a:t>
            </a:r>
            <a:r>
              <a:rPr lang="nl-NL" sz="1600" kern="0" dirty="0"/>
              <a:t> </a:t>
            </a:r>
            <a:r>
              <a:rPr lang="nl-NL" sz="1600" kern="0" dirty="0" err="1"/>
              <a:t>tomorrow</a:t>
            </a:r>
            <a:r>
              <a:rPr lang="nl-NL" sz="1600" kern="0" dirty="0"/>
              <a:t>?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A:  </a:t>
            </a:r>
            <a:r>
              <a:rPr lang="nl-NL" sz="1200" kern="0" dirty="0" err="1"/>
              <a:t>If</a:t>
            </a:r>
            <a:r>
              <a:rPr lang="nl-NL" sz="1200" kern="0" dirty="0"/>
              <a:t> </a:t>
            </a:r>
            <a:r>
              <a:rPr lang="nl-NL" sz="1200" kern="0" dirty="0" err="1"/>
              <a:t>sunny</a:t>
            </a:r>
            <a:r>
              <a:rPr lang="nl-NL" sz="1200" kern="0" dirty="0"/>
              <a:t> </a:t>
            </a:r>
            <a:r>
              <a:rPr lang="nl-NL" sz="1200" kern="0" dirty="0" err="1"/>
              <a:t>tomorrow</a:t>
            </a:r>
            <a:r>
              <a:rPr lang="nl-NL" sz="1200" kern="0" dirty="0"/>
              <a:t> (</a:t>
            </a:r>
            <a:r>
              <a:rPr lang="nl-NL" sz="1200" kern="0" dirty="0" err="1"/>
              <a:t>prob</a:t>
            </a:r>
            <a:r>
              <a:rPr lang="nl-NL" sz="1200" kern="0" dirty="0"/>
              <a:t>. 0.4), </a:t>
            </a:r>
            <a:r>
              <a:rPr lang="nl-NL" sz="1200" kern="0" dirty="0" err="1"/>
              <a:t>then</a:t>
            </a:r>
            <a:r>
              <a:rPr lang="nl-NL" sz="1200" kern="0" dirty="0"/>
              <a:t> </a:t>
            </a:r>
            <a:r>
              <a:rPr lang="nl-NL" sz="1200" kern="0" dirty="0" err="1"/>
              <a:t>day</a:t>
            </a:r>
            <a:r>
              <a:rPr lang="nl-NL" sz="1200" kern="0" dirty="0"/>
              <a:t> </a:t>
            </a:r>
            <a:r>
              <a:rPr lang="nl-NL" sz="1200" kern="0" dirty="0" err="1"/>
              <a:t>after</a:t>
            </a:r>
            <a:r>
              <a:rPr lang="nl-NL" sz="1200" kern="0" dirty="0"/>
              <a:t> </a:t>
            </a:r>
            <a:r>
              <a:rPr lang="nl-NL" sz="1200" kern="0" dirty="0" err="1"/>
              <a:t>tomorrow</a:t>
            </a:r>
            <a:r>
              <a:rPr lang="nl-NL" sz="1200" kern="0" dirty="0"/>
              <a:t> </a:t>
            </a:r>
            <a:r>
              <a:rPr lang="nl-NL" sz="1200" kern="0" dirty="0" err="1"/>
              <a:t>sunny</a:t>
            </a:r>
            <a:r>
              <a:rPr lang="nl-NL" sz="1200" kern="0" dirty="0"/>
              <a:t> </a:t>
            </a:r>
            <a:r>
              <a:rPr lang="nl-NL" sz="1200" kern="0" dirty="0" err="1"/>
              <a:t>with</a:t>
            </a:r>
            <a:r>
              <a:rPr lang="nl-NL" sz="1200" kern="0" dirty="0"/>
              <a:t> </a:t>
            </a:r>
            <a:r>
              <a:rPr lang="nl-NL" sz="1200" kern="0" dirty="0" err="1"/>
              <a:t>prob</a:t>
            </a:r>
            <a:r>
              <a:rPr lang="nl-NL" sz="1200" kern="0" dirty="0"/>
              <a:t>. 0.9.	       0.4x0.9 = 0.36</a:t>
            </a:r>
          </a:p>
          <a:p>
            <a:pPr marL="0" indent="0">
              <a:buNone/>
            </a:pPr>
            <a:r>
              <a:rPr lang="nl-NL" sz="1200" kern="0" dirty="0"/>
              <a:t>       </a:t>
            </a:r>
            <a:r>
              <a:rPr lang="nl-NL" sz="1200" kern="0" dirty="0" err="1"/>
              <a:t>If</a:t>
            </a:r>
            <a:r>
              <a:rPr lang="nl-NL" sz="1200" kern="0" dirty="0"/>
              <a:t> </a:t>
            </a:r>
            <a:r>
              <a:rPr lang="nl-NL" sz="1200" kern="0" dirty="0" err="1"/>
              <a:t>rainy</a:t>
            </a:r>
            <a:r>
              <a:rPr lang="nl-NL" sz="1200" kern="0" dirty="0"/>
              <a:t> </a:t>
            </a:r>
            <a:r>
              <a:rPr lang="nl-NL" sz="1200" kern="0" dirty="0" err="1"/>
              <a:t>tomorrow</a:t>
            </a:r>
            <a:r>
              <a:rPr lang="nl-NL" sz="1200" kern="0" dirty="0"/>
              <a:t> (</a:t>
            </a:r>
            <a:r>
              <a:rPr lang="nl-NL" sz="1200" kern="0" dirty="0" err="1"/>
              <a:t>prob</a:t>
            </a:r>
            <a:r>
              <a:rPr lang="nl-NL" sz="1200" kern="0" dirty="0"/>
              <a:t> 0.6), </a:t>
            </a:r>
            <a:r>
              <a:rPr lang="nl-NL" sz="1200" kern="0" dirty="0" err="1"/>
              <a:t>then</a:t>
            </a:r>
            <a:r>
              <a:rPr lang="nl-NL" sz="1200" kern="0" dirty="0"/>
              <a:t> </a:t>
            </a:r>
            <a:r>
              <a:rPr lang="nl-NL" sz="1200" kern="0" dirty="0" err="1"/>
              <a:t>day</a:t>
            </a:r>
            <a:r>
              <a:rPr lang="nl-NL" sz="1200" kern="0" dirty="0"/>
              <a:t> </a:t>
            </a:r>
            <a:r>
              <a:rPr lang="nl-NL" sz="1200" kern="0" dirty="0" err="1"/>
              <a:t>after</a:t>
            </a:r>
            <a:r>
              <a:rPr lang="nl-NL" sz="1200" kern="0" dirty="0"/>
              <a:t> </a:t>
            </a:r>
            <a:r>
              <a:rPr lang="nl-NL" sz="1200" kern="0" dirty="0" err="1"/>
              <a:t>tomorrow</a:t>
            </a:r>
            <a:r>
              <a:rPr lang="nl-NL" sz="1200" kern="0" dirty="0"/>
              <a:t> </a:t>
            </a:r>
            <a:r>
              <a:rPr lang="nl-NL" sz="1200" kern="0" dirty="0" err="1"/>
              <a:t>sunny</a:t>
            </a:r>
            <a:r>
              <a:rPr lang="nl-NL" sz="1200" kern="0" dirty="0"/>
              <a:t> </a:t>
            </a:r>
            <a:r>
              <a:rPr lang="nl-NL" sz="1200" kern="0" dirty="0" err="1"/>
              <a:t>with</a:t>
            </a:r>
            <a:r>
              <a:rPr lang="nl-NL" sz="1200" kern="0" dirty="0"/>
              <a:t> </a:t>
            </a:r>
            <a:r>
              <a:rPr lang="nl-NL" sz="1200" kern="0" dirty="0" err="1"/>
              <a:t>prob</a:t>
            </a:r>
            <a:r>
              <a:rPr lang="nl-NL" sz="1200" kern="0" dirty="0"/>
              <a:t>. 0.4.	       0.6x0.4 = </a:t>
            </a:r>
            <a:r>
              <a:rPr lang="nl-NL" sz="1200" u="sng" kern="0" dirty="0"/>
              <a:t>0.24   +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     In </a:t>
            </a:r>
            <a:r>
              <a:rPr lang="nl-NL" sz="1600" kern="0" dirty="0" err="1"/>
              <a:t>total</a:t>
            </a:r>
            <a:r>
              <a:rPr lang="nl-NL" sz="1600" kern="0" dirty="0"/>
              <a:t>:</a:t>
            </a:r>
            <a:r>
              <a:rPr lang="nl-NL" sz="1800" kern="0" dirty="0"/>
              <a:t>						 </a:t>
            </a:r>
            <a:r>
              <a:rPr lang="nl-NL" sz="1600" kern="0" dirty="0"/>
              <a:t>0.60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Q: But </a:t>
            </a:r>
            <a:r>
              <a:rPr lang="nl-NL" sz="1600" kern="0" dirty="0" err="1"/>
              <a:t>what</a:t>
            </a:r>
            <a:r>
              <a:rPr lang="nl-NL" sz="1600" kern="0" dirty="0"/>
              <a:t> </a:t>
            </a:r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didn’t</a:t>
            </a:r>
            <a:r>
              <a:rPr lang="nl-NL" sz="1600" kern="0" dirty="0"/>
              <a:t> say ‘</a:t>
            </a:r>
            <a:r>
              <a:rPr lang="nl-NL" sz="1600" kern="0" dirty="0" err="1"/>
              <a:t>day</a:t>
            </a:r>
            <a:r>
              <a:rPr lang="nl-NL" sz="1600" kern="0" dirty="0"/>
              <a:t> </a:t>
            </a:r>
            <a:r>
              <a:rPr lang="nl-NL" sz="1600" kern="0" dirty="0" err="1"/>
              <a:t>after</a:t>
            </a:r>
            <a:r>
              <a:rPr lang="nl-NL" sz="1600" kern="0" dirty="0"/>
              <a:t> </a:t>
            </a:r>
            <a:r>
              <a:rPr lang="nl-NL" sz="1600" kern="0" dirty="0" err="1"/>
              <a:t>tomorrow</a:t>
            </a:r>
            <a:r>
              <a:rPr lang="nl-NL" sz="1600" kern="0" dirty="0"/>
              <a:t>’, but ‘in </a:t>
            </a:r>
            <a:r>
              <a:rPr lang="nl-NL" sz="1600" kern="0" dirty="0" err="1"/>
              <a:t>eight</a:t>
            </a:r>
            <a:r>
              <a:rPr lang="nl-NL" sz="1600" kern="0" dirty="0"/>
              <a:t> </a:t>
            </a:r>
            <a:r>
              <a:rPr lang="nl-NL" sz="1600" kern="0" dirty="0" err="1"/>
              <a:t>days</a:t>
            </a:r>
            <a:r>
              <a:rPr lang="nl-NL" sz="1600" kern="0" dirty="0"/>
              <a:t> </a:t>
            </a:r>
            <a:r>
              <a:rPr lang="nl-NL" sz="1600" kern="0" dirty="0" err="1"/>
              <a:t>from</a:t>
            </a:r>
            <a:r>
              <a:rPr lang="nl-NL" sz="1600" kern="0" dirty="0"/>
              <a:t> </a:t>
            </a:r>
            <a:r>
              <a:rPr lang="nl-NL" sz="1600" kern="0" dirty="0" err="1"/>
              <a:t>now</a:t>
            </a:r>
            <a:r>
              <a:rPr lang="nl-NL" sz="1600" kern="0" dirty="0"/>
              <a:t>’? 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A: </a:t>
            </a:r>
            <a:r>
              <a:rPr lang="nl-NL" sz="1600" kern="0" dirty="0" err="1"/>
              <a:t>To</a:t>
            </a:r>
            <a:r>
              <a:rPr lang="nl-NL" sz="1600" kern="0" dirty="0"/>
              <a:t> </a:t>
            </a:r>
            <a:r>
              <a:rPr lang="nl-NL" sz="1600" kern="0" dirty="0" err="1"/>
              <a:t>this</a:t>
            </a:r>
            <a:r>
              <a:rPr lang="nl-NL" sz="1600" kern="0" dirty="0"/>
              <a:t> end, we </a:t>
            </a:r>
            <a:r>
              <a:rPr lang="nl-NL" sz="1600" kern="0" dirty="0" err="1"/>
              <a:t>use</a:t>
            </a:r>
            <a:r>
              <a:rPr lang="nl-NL" sz="1600" kern="0" dirty="0"/>
              <a:t> </a:t>
            </a:r>
            <a:r>
              <a:rPr lang="nl-NL" sz="1600" kern="0" dirty="0" err="1"/>
              <a:t>so-called</a:t>
            </a:r>
            <a:r>
              <a:rPr lang="nl-NL" sz="1600" kern="0" dirty="0"/>
              <a:t> matrix-</a:t>
            </a:r>
            <a:r>
              <a:rPr lang="nl-NL" sz="1600" kern="0" dirty="0" err="1"/>
              <a:t>multiplication</a:t>
            </a:r>
            <a:r>
              <a:rPr lang="nl-NL" sz="1600" kern="0" dirty="0"/>
              <a:t>:</a:t>
            </a: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None/>
            </a:pPr>
            <a:r>
              <a:rPr lang="nl-NL" sz="1800" kern="0" dirty="0"/>
              <a:t>		            </a:t>
            </a:r>
            <a:r>
              <a:rPr lang="nl-NL" sz="1200" b="1" kern="0" dirty="0" err="1">
                <a:solidFill>
                  <a:srgbClr val="00B050"/>
                </a:solidFill>
              </a:rPr>
              <a:t>From</a:t>
            </a:r>
            <a:endParaRPr lang="nl-NL" sz="1200" b="1" kern="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nl-NL" sz="1200" kern="0" dirty="0"/>
              <a:t>		         </a:t>
            </a:r>
            <a:r>
              <a:rPr lang="nl-NL" sz="1200" kern="0" dirty="0">
                <a:solidFill>
                  <a:srgbClr val="00B050"/>
                </a:solidFill>
              </a:rPr>
              <a:t>Sunny      </a:t>
            </a:r>
            <a:r>
              <a:rPr lang="nl-NL" sz="1200" kern="0" dirty="0" err="1">
                <a:solidFill>
                  <a:srgbClr val="00B050"/>
                </a:solidFill>
              </a:rPr>
              <a:t>Rainy</a:t>
            </a:r>
            <a:endParaRPr lang="nl-NL" sz="1200" kern="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nl-NL" sz="1200" kern="0" dirty="0">
                <a:solidFill>
                  <a:srgbClr val="FF0000"/>
                </a:solidFill>
              </a:rPr>
              <a:t>             </a:t>
            </a:r>
            <a:r>
              <a:rPr lang="nl-NL" sz="1200" b="1" kern="0" dirty="0" err="1">
                <a:solidFill>
                  <a:srgbClr val="FF0000"/>
                </a:solidFill>
              </a:rPr>
              <a:t>From</a:t>
            </a:r>
            <a:r>
              <a:rPr lang="nl-NL" sz="1200" b="1" kern="0" dirty="0">
                <a:solidFill>
                  <a:srgbClr val="FF0000"/>
                </a:solidFill>
              </a:rPr>
              <a:t>         </a:t>
            </a:r>
            <a:r>
              <a:rPr lang="nl-NL" sz="1200" kern="0" dirty="0">
                <a:solidFill>
                  <a:srgbClr val="FF0000"/>
                </a:solidFill>
              </a:rPr>
              <a:t>Sunny</a:t>
            </a:r>
          </a:p>
          <a:p>
            <a:pPr marL="0" indent="0">
              <a:buNone/>
            </a:pPr>
            <a:r>
              <a:rPr lang="nl-NL" sz="1200" kern="0" dirty="0">
                <a:solidFill>
                  <a:srgbClr val="00B050"/>
                </a:solidFill>
              </a:rPr>
              <a:t>                     	          </a:t>
            </a:r>
            <a:r>
              <a:rPr lang="nl-NL" sz="1200" kern="0" dirty="0" err="1">
                <a:solidFill>
                  <a:srgbClr val="FF0000"/>
                </a:solidFill>
              </a:rPr>
              <a:t>Rainy</a:t>
            </a:r>
            <a:endParaRPr lang="nl-NL" sz="1200" kern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1200" kern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1600" kern="0" dirty="0" err="1"/>
              <a:t>This</a:t>
            </a:r>
            <a:r>
              <a:rPr lang="nl-NL" sz="1600" kern="0" dirty="0"/>
              <a:t> is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two-step</a:t>
            </a:r>
            <a:r>
              <a:rPr lang="nl-NL" sz="1600" kern="0" dirty="0"/>
              <a:t> </a:t>
            </a:r>
            <a:r>
              <a:rPr lang="nl-NL" sz="1600" kern="0" dirty="0" err="1"/>
              <a:t>transition</a:t>
            </a:r>
            <a:r>
              <a:rPr lang="nl-NL" sz="1600" kern="0" dirty="0"/>
              <a:t> matrix!</a:t>
            </a:r>
          </a:p>
          <a:p>
            <a:pPr marL="0" indent="0">
              <a:buNone/>
            </a:pPr>
            <a:endParaRPr lang="nl-NL" sz="1200" kern="0" dirty="0">
              <a:solidFill>
                <a:srgbClr val="00B050"/>
              </a:solidFill>
            </a:endParaRPr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None/>
            </a:pPr>
            <a:r>
              <a:rPr lang="nl-NL" sz="1600" kern="0" dirty="0"/>
              <a:t>    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    	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08687" y="4067804"/>
                <a:ext cx="3956404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l-NL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.9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0.1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0.4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0.6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l-NL" i="1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nl-NL" i="1">
                                    <a:latin typeface="Cambria Math"/>
                                  </a:rPr>
                                  <m:t>.9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0.4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687" y="4067804"/>
                <a:ext cx="3956404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08687" y="4622058"/>
                <a:ext cx="5264903" cy="5588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0" dirty="0"/>
                  <a:t>  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nl-NL" b="0" i="1" smtClean="0">
                                  <a:latin typeface="Cambria Math"/>
                                </a:rPr>
                                <m:t>0</m:t>
                              </m:r>
                              <m:r>
                                <a:rPr lang="nl-NL" b="0" i="1" smtClean="0">
                                  <a:latin typeface="Cambria Math"/>
                                </a:rPr>
                                <m:t>.9×0.9+0.1×0.4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0.9×0.1+0.1×0.6</m:t>
                              </m:r>
                            </m:e>
                          </m:mr>
                          <m:mr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0.4×0.9+0.6×0.4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0.4×0.1+0.6×0.6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687" y="4622058"/>
                <a:ext cx="5264903" cy="55887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04484" y="5589628"/>
                <a:ext cx="2119811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0" dirty="0"/>
                  <a:t>  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0.85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0.15</m:t>
                              </m:r>
                            </m:e>
                          </m:mr>
                          <m:mr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0.6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0.4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484" y="5589628"/>
                <a:ext cx="2119811" cy="55983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41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64904"/>
            <a:ext cx="7391400" cy="3302496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8</a:t>
            </a:fld>
            <a:endParaRPr lang="en-US" altLang="nl-NL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824230" y="111873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776558" y="1118738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19" name="Curved Connector 18"/>
          <p:cNvCxnSpPr>
            <a:stCxn id="16" idx="7"/>
            <a:endCxn id="17" idx="1"/>
          </p:cNvCxnSpPr>
          <p:nvPr/>
        </p:nvCxnSpPr>
        <p:spPr>
          <a:xfrm rot="5400000" flipH="1" flipV="1">
            <a:off x="4067927" y="188657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7" idx="3"/>
            <a:endCxn id="16" idx="5"/>
          </p:cNvCxnSpPr>
          <p:nvPr/>
        </p:nvCxnSpPr>
        <p:spPr>
          <a:xfrm rot="5400000">
            <a:off x="4067928" y="595995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6" idx="3"/>
            <a:endCxn id="16" idx="1"/>
          </p:cNvCxnSpPr>
          <p:nvPr/>
        </p:nvCxnSpPr>
        <p:spPr>
          <a:xfrm rot="5400000" flipH="1">
            <a:off x="1831468" y="1406770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5"/>
            <a:endCxn id="17" idx="7"/>
          </p:cNvCxnSpPr>
          <p:nvPr/>
        </p:nvCxnSpPr>
        <p:spPr>
          <a:xfrm rot="5400000" flipH="1">
            <a:off x="6355307" y="1406770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68446" y="934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10%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79565" y="19283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40%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0094" y="12411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90%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40854" y="119675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60%</a:t>
            </a:r>
            <a:endParaRPr lang="en-US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731936" y="2297639"/>
            <a:ext cx="7944520" cy="4094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nl-NL" sz="1600" kern="0" dirty="0"/>
              <a:t>Q: Wat is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probability</a:t>
            </a:r>
            <a:r>
              <a:rPr lang="nl-NL" sz="1600" kern="0" dirty="0"/>
              <a:t>, </a:t>
            </a:r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rainy</a:t>
            </a:r>
            <a:r>
              <a:rPr lang="nl-NL" sz="1600" kern="0" dirty="0"/>
              <a:t> </a:t>
            </a:r>
            <a:r>
              <a:rPr lang="nl-NL" sz="1600" kern="0" dirty="0" err="1"/>
              <a:t>today</a:t>
            </a:r>
            <a:r>
              <a:rPr lang="nl-NL" sz="1600" kern="0" dirty="0"/>
              <a:t>, </a:t>
            </a:r>
            <a:r>
              <a:rPr lang="nl-NL" sz="1600" kern="0" dirty="0" err="1"/>
              <a:t>that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</a:t>
            </a:r>
            <a:r>
              <a:rPr lang="nl-NL" sz="1600" kern="0" dirty="0" err="1"/>
              <a:t>be</a:t>
            </a:r>
            <a:r>
              <a:rPr lang="nl-NL" sz="1600" kern="0" dirty="0"/>
              <a:t> </a:t>
            </a:r>
            <a:r>
              <a:rPr lang="nl-NL" sz="1600" kern="0" dirty="0" err="1"/>
              <a:t>sunny</a:t>
            </a:r>
            <a:r>
              <a:rPr lang="nl-NL" sz="1600" kern="0" dirty="0"/>
              <a:t> in </a:t>
            </a:r>
            <a:r>
              <a:rPr lang="nl-NL" sz="1600" kern="0" dirty="0" err="1"/>
              <a:t>eight</a:t>
            </a:r>
            <a:r>
              <a:rPr lang="nl-NL" sz="1600" kern="0" dirty="0"/>
              <a:t> </a:t>
            </a:r>
            <a:r>
              <a:rPr lang="nl-NL" sz="1600" kern="0" dirty="0" err="1"/>
              <a:t>days</a:t>
            </a:r>
            <a:r>
              <a:rPr lang="nl-NL" sz="1600" kern="0" dirty="0"/>
              <a:t> </a:t>
            </a:r>
            <a:r>
              <a:rPr lang="nl-NL" sz="1600" kern="0" dirty="0" err="1"/>
              <a:t>from</a:t>
            </a:r>
            <a:r>
              <a:rPr lang="nl-NL" sz="1600" kern="0" dirty="0"/>
              <a:t> </a:t>
            </a:r>
            <a:r>
              <a:rPr lang="nl-NL" sz="1600" kern="0" dirty="0" err="1"/>
              <a:t>now</a:t>
            </a:r>
            <a:r>
              <a:rPr lang="nl-NL" sz="1600" kern="0" dirty="0"/>
              <a:t>?</a:t>
            </a:r>
          </a:p>
          <a:p>
            <a:pPr marL="0" indent="0">
              <a:buNone/>
            </a:pPr>
            <a:r>
              <a:rPr lang="nl-NL" sz="1600" kern="0" dirty="0"/>
              <a:t>A: </a:t>
            </a:r>
            <a:r>
              <a:rPr lang="nl-NL" sz="1600" kern="0" dirty="0" err="1"/>
              <a:t>To</a:t>
            </a:r>
            <a:r>
              <a:rPr lang="nl-NL" sz="1600" kern="0" dirty="0"/>
              <a:t> </a:t>
            </a:r>
            <a:r>
              <a:rPr lang="nl-NL" sz="1600" kern="0" dirty="0" err="1"/>
              <a:t>this</a:t>
            </a:r>
            <a:r>
              <a:rPr lang="nl-NL" sz="1600" kern="0" dirty="0"/>
              <a:t> end, we </a:t>
            </a:r>
            <a:r>
              <a:rPr lang="nl-NL" sz="1600" kern="0" dirty="0" err="1"/>
              <a:t>use</a:t>
            </a:r>
            <a:r>
              <a:rPr lang="nl-NL" sz="1600" kern="0" dirty="0"/>
              <a:t> </a:t>
            </a:r>
            <a:r>
              <a:rPr lang="nl-NL" sz="1600" kern="0" dirty="0" err="1"/>
              <a:t>so-called</a:t>
            </a:r>
            <a:r>
              <a:rPr lang="nl-NL" sz="1600" kern="0" dirty="0"/>
              <a:t> matrix-</a:t>
            </a:r>
            <a:r>
              <a:rPr lang="nl-NL" sz="1600" kern="0" dirty="0" err="1"/>
              <a:t>multiplication</a:t>
            </a:r>
            <a:r>
              <a:rPr lang="nl-NL" sz="1600" kern="0" dirty="0"/>
              <a:t>:</a:t>
            </a: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200" kern="0" dirty="0"/>
              <a:t>		                </a:t>
            </a:r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None/>
            </a:pPr>
            <a:endParaRPr lang="nl-NL" sz="1200" kern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1200" kern="0" dirty="0">
              <a:solidFill>
                <a:srgbClr val="00B050"/>
              </a:solidFill>
            </a:endParaRPr>
          </a:p>
          <a:p>
            <a:pPr marL="0" indent="0">
              <a:buFont typeface="Wingdings 2" pitchFamily="-128" charset="2"/>
              <a:buNone/>
            </a:pP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      </a:t>
            </a:r>
            <a:r>
              <a:rPr lang="nl-NL" sz="1600" kern="0" dirty="0" err="1"/>
              <a:t>So</a:t>
            </a:r>
            <a:r>
              <a:rPr lang="nl-NL" sz="1600" kern="0" dirty="0"/>
              <a:t>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/>
              <a:t>probability</a:t>
            </a:r>
            <a:r>
              <a:rPr lang="nl-NL" sz="1600" kern="0" dirty="0"/>
              <a:t> is 0.797. Hard </a:t>
            </a:r>
            <a:r>
              <a:rPr lang="nl-NL" sz="1600" kern="0" dirty="0" err="1"/>
              <a:t>to</a:t>
            </a:r>
            <a:r>
              <a:rPr lang="nl-NL" sz="1600" kern="0" dirty="0"/>
              <a:t> </a:t>
            </a:r>
            <a:r>
              <a:rPr lang="nl-NL" sz="1600" kern="0" dirty="0" err="1"/>
              <a:t>compute</a:t>
            </a:r>
            <a:r>
              <a:rPr lang="nl-NL" sz="1600" kern="0" dirty="0"/>
              <a:t> </a:t>
            </a:r>
            <a:r>
              <a:rPr lang="nl-NL" sz="1600" kern="0" dirty="0" err="1"/>
              <a:t>this</a:t>
            </a:r>
            <a:r>
              <a:rPr lang="nl-NL" sz="1600" kern="0" dirty="0"/>
              <a:t> </a:t>
            </a:r>
            <a:r>
              <a:rPr lang="nl-NL" sz="1600" kern="0" dirty="0" err="1"/>
              <a:t>by</a:t>
            </a:r>
            <a:r>
              <a:rPr lang="nl-NL" sz="1600" kern="0" dirty="0"/>
              <a:t> </a:t>
            </a:r>
            <a:r>
              <a:rPr lang="nl-NL" sz="1600" kern="0" dirty="0" err="1"/>
              <a:t>mental</a:t>
            </a:r>
            <a:r>
              <a:rPr lang="nl-NL" sz="1600" kern="0" dirty="0"/>
              <a:t> </a:t>
            </a:r>
            <a:r>
              <a:rPr lang="nl-NL" sz="1600" kern="0" dirty="0" err="1"/>
              <a:t>calculation</a:t>
            </a:r>
            <a:r>
              <a:rPr lang="nl-NL" sz="1600" kern="0" dirty="0"/>
              <a:t>!</a:t>
            </a:r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None/>
            </a:pPr>
            <a:r>
              <a:rPr lang="nl-NL" sz="1600" kern="0" dirty="0"/>
              <a:t>    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    	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-324543" y="2969032"/>
                <a:ext cx="6768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4543" y="2969032"/>
                <a:ext cx="676875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204484" y="55896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15616" y="3376116"/>
                <a:ext cx="6192688" cy="5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/>
                        </a:rPr>
                        <m:t>       </m:t>
                      </m:r>
                      <m:r>
                        <a:rPr lang="nl-NL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0.85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0.15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0.6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0.4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0.6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0.4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125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1875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75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0.25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376116"/>
                <a:ext cx="6192688" cy="5598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-1160264" y="4088413"/>
                <a:ext cx="6768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60264" y="4088413"/>
                <a:ext cx="676875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24130" y="4457744"/>
                <a:ext cx="7397196" cy="5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/>
                        </a:rPr>
                        <m:t>       </m:t>
                      </m:r>
                      <m:r>
                        <a:rPr lang="nl-NL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125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1875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75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0.25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0.8125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0.1875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0.75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0.25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01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99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797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203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30" y="4457744"/>
                <a:ext cx="7397196" cy="5598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278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2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64904"/>
            <a:ext cx="7391400" cy="3302496"/>
          </a:xfrm>
        </p:spPr>
        <p:txBody>
          <a:bodyPr/>
          <a:lstStyle/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800" dirty="0"/>
          </a:p>
          <a:p>
            <a:pPr marL="514350" indent="-514350"/>
            <a:endParaRPr lang="nl-NL" sz="1600" dirty="0"/>
          </a:p>
          <a:p>
            <a:pPr lvl="1"/>
            <a:endParaRPr lang="en-US" sz="1800" dirty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514350" indent="-514350"/>
            <a:endParaRPr lang="en-US" sz="1800" dirty="0"/>
          </a:p>
          <a:p>
            <a:pPr marL="514350" indent="-514350">
              <a:buNone/>
            </a:pPr>
            <a:endParaRPr lang="en-US" sz="1800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nl-NL"/>
              <a:t>NETWORKS GOES TO SCHOOL</a:t>
            </a:r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4F24-83C4-485B-A3FF-FF016414373F}" type="slidenum">
              <a:rPr lang="en-US" altLang="nl-NL" smtClean="0"/>
              <a:pPr>
                <a:defRPr/>
              </a:pPr>
              <a:t>9</a:t>
            </a:fld>
            <a:endParaRPr lang="en-US" altLang="nl-NL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824230" y="111873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Sunny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776558" y="1118738"/>
            <a:ext cx="208823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Rainy</a:t>
            </a:r>
            <a:endParaRPr lang="en-US" dirty="0"/>
          </a:p>
        </p:txBody>
      </p:sp>
      <p:cxnSp>
        <p:nvCxnSpPr>
          <p:cNvPr id="19" name="Curved Connector 18"/>
          <p:cNvCxnSpPr>
            <a:stCxn id="16" idx="7"/>
            <a:endCxn id="17" idx="1"/>
          </p:cNvCxnSpPr>
          <p:nvPr/>
        </p:nvCxnSpPr>
        <p:spPr>
          <a:xfrm rot="5400000" flipH="1" flipV="1">
            <a:off x="4067927" y="188657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7" idx="3"/>
            <a:endCxn id="16" idx="5"/>
          </p:cNvCxnSpPr>
          <p:nvPr/>
        </p:nvCxnSpPr>
        <p:spPr>
          <a:xfrm rot="5400000">
            <a:off x="4067928" y="595995"/>
            <a:ext cx="12700" cy="2028889"/>
          </a:xfrm>
          <a:prstGeom prst="curvedConnector3">
            <a:avLst>
              <a:gd name="adj1" fmla="val 246427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6" idx="3"/>
            <a:endCxn id="16" idx="1"/>
          </p:cNvCxnSpPr>
          <p:nvPr/>
        </p:nvCxnSpPr>
        <p:spPr>
          <a:xfrm rot="5400000" flipH="1">
            <a:off x="1831468" y="1406770"/>
            <a:ext cx="407338" cy="12700"/>
          </a:xfrm>
          <a:prstGeom prst="curvedConnector5">
            <a:avLst>
              <a:gd name="adj1" fmla="val -56120"/>
              <a:gd name="adj2" fmla="val 6897339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5"/>
            <a:endCxn id="17" idx="7"/>
          </p:cNvCxnSpPr>
          <p:nvPr/>
        </p:nvCxnSpPr>
        <p:spPr>
          <a:xfrm rot="5400000" flipH="1">
            <a:off x="6355307" y="1406770"/>
            <a:ext cx="407338" cy="12700"/>
          </a:xfrm>
          <a:prstGeom prst="curvedConnector5">
            <a:avLst>
              <a:gd name="adj1" fmla="val -56120"/>
              <a:gd name="adj2" fmla="val -7001110"/>
              <a:gd name="adj3" fmla="val 15612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68446" y="9340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10%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79565" y="19283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40%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0094" y="12411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90%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440854" y="119675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60%</a:t>
            </a:r>
            <a:endParaRPr lang="en-US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731937" y="2297638"/>
            <a:ext cx="7391400" cy="408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 2" pitchFamily="-128" charset="2"/>
              <a:buChar char="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60000"/>
              <a:buFont typeface="Wingdings 2" pitchFamily="-128" charset="2"/>
              <a:buChar char="£"/>
              <a:defRPr sz="26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"/>
              <a:defRPr sz="2000">
                <a:solidFill>
                  <a:schemeClr val="tx1"/>
                </a:solidFill>
                <a:latin typeface="+mn-lt"/>
              </a:defRPr>
            </a:lvl3pPr>
            <a:lvl4pPr marL="17145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"/>
              <a:defRPr sz="2000">
                <a:solidFill>
                  <a:schemeClr val="tx1"/>
                </a:solidFill>
                <a:latin typeface="+mn-lt"/>
              </a:defRPr>
            </a:lvl4pPr>
            <a:lvl5pPr marL="2171700" indent="-342900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5pPr>
            <a:lvl6pPr marL="26289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6pPr>
            <a:lvl7pPr marL="30861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7pPr>
            <a:lvl8pPr marL="35433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8pPr>
            <a:lvl9pPr marL="4000500" indent="-342900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 2" pitchFamily="-128" charset="2"/>
              <a:buChar char="Ò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nl-NL" sz="1600" kern="0" dirty="0"/>
              <a:t>Q: </a:t>
            </a:r>
            <a:r>
              <a:rPr lang="nl-NL" sz="1600" kern="0" dirty="0" err="1"/>
              <a:t>If</a:t>
            </a:r>
            <a:r>
              <a:rPr lang="nl-NL" sz="1600" kern="0" dirty="0"/>
              <a:t> </a:t>
            </a:r>
            <a:r>
              <a:rPr lang="nl-NL" sz="1600" kern="0" dirty="0" err="1"/>
              <a:t>it</a:t>
            </a:r>
            <a:r>
              <a:rPr lang="nl-NL" sz="1600" kern="0" dirty="0"/>
              <a:t> is </a:t>
            </a:r>
            <a:r>
              <a:rPr lang="nl-NL" sz="1600" kern="0" dirty="0" err="1"/>
              <a:t>sunny</a:t>
            </a:r>
            <a:r>
              <a:rPr lang="nl-NL" sz="1600" kern="0" dirty="0"/>
              <a:t> on </a:t>
            </a:r>
            <a:r>
              <a:rPr lang="nl-NL" sz="1600" kern="0" dirty="0" err="1"/>
              <a:t>Monday</a:t>
            </a:r>
            <a:r>
              <a:rPr lang="nl-NL" sz="1600" kern="0" dirty="0"/>
              <a:t>, </a:t>
            </a:r>
            <a:r>
              <a:rPr lang="nl-NL" sz="1600" kern="0" dirty="0" err="1"/>
              <a:t>how</a:t>
            </a:r>
            <a:r>
              <a:rPr lang="nl-NL" sz="1600" kern="0" dirty="0"/>
              <a:t> </a:t>
            </a:r>
            <a:r>
              <a:rPr lang="nl-NL" sz="1600" kern="0" dirty="0" err="1"/>
              <a:t>many</a:t>
            </a:r>
            <a:r>
              <a:rPr lang="nl-NL" sz="1600" kern="0" dirty="0"/>
              <a:t> </a:t>
            </a:r>
            <a:r>
              <a:rPr lang="nl-NL" sz="1600" kern="0" dirty="0" err="1"/>
              <a:t>sunny</a:t>
            </a:r>
            <a:r>
              <a:rPr lang="nl-NL" sz="1600" kern="0" dirty="0"/>
              <a:t> </a:t>
            </a:r>
            <a:r>
              <a:rPr lang="nl-NL" sz="1600" kern="0" dirty="0" err="1"/>
              <a:t>days</a:t>
            </a:r>
            <a:r>
              <a:rPr lang="nl-NL" sz="1600" kern="0" dirty="0"/>
              <a:t> </a:t>
            </a:r>
            <a:r>
              <a:rPr lang="nl-NL" sz="1600" kern="0" dirty="0" err="1"/>
              <a:t>will</a:t>
            </a:r>
            <a:r>
              <a:rPr lang="nl-NL" sz="1600" kern="0" dirty="0"/>
              <a:t> we have on </a:t>
            </a:r>
            <a:r>
              <a:rPr lang="nl-NL" sz="1600" kern="0" dirty="0" err="1"/>
              <a:t>average</a:t>
            </a:r>
            <a:r>
              <a:rPr lang="nl-NL" sz="1600" kern="0" dirty="0"/>
              <a:t> </a:t>
            </a:r>
            <a:r>
              <a:rPr lang="nl-NL" sz="1600" kern="0" dirty="0" err="1"/>
              <a:t>between</a:t>
            </a:r>
            <a:r>
              <a:rPr lang="nl-NL" sz="1600" kern="0" dirty="0"/>
              <a:t> </a:t>
            </a:r>
            <a:r>
              <a:rPr lang="nl-NL" sz="1600" kern="0" dirty="0" err="1"/>
              <a:t>Monday</a:t>
            </a:r>
            <a:r>
              <a:rPr lang="nl-NL" sz="1600" kern="0" dirty="0"/>
              <a:t> </a:t>
            </a:r>
            <a:r>
              <a:rPr lang="nl-NL" sz="1600" kern="0" dirty="0" err="1"/>
              <a:t>until</a:t>
            </a:r>
            <a:r>
              <a:rPr lang="nl-NL" sz="1600" kern="0" dirty="0"/>
              <a:t> (</a:t>
            </a:r>
            <a:r>
              <a:rPr lang="nl-NL" sz="1600" kern="0" dirty="0" err="1"/>
              <a:t>and</a:t>
            </a:r>
            <a:r>
              <a:rPr lang="nl-NL" sz="1600" kern="0" dirty="0"/>
              <a:t> </a:t>
            </a:r>
            <a:r>
              <a:rPr lang="nl-NL" sz="1600" kern="0" dirty="0" err="1"/>
              <a:t>including</a:t>
            </a:r>
            <a:r>
              <a:rPr lang="nl-NL" sz="1600" kern="0" dirty="0"/>
              <a:t>) </a:t>
            </a:r>
            <a:r>
              <a:rPr lang="nl-NL" sz="1600" kern="0" dirty="0" err="1"/>
              <a:t>Thursday</a:t>
            </a:r>
            <a:r>
              <a:rPr lang="nl-NL" sz="1600" kern="0" dirty="0"/>
              <a:t>?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A: </a:t>
            </a:r>
            <a:r>
              <a:rPr lang="nl-NL" sz="1600" kern="0" dirty="0" err="1"/>
              <a:t>Again</a:t>
            </a:r>
            <a:r>
              <a:rPr lang="nl-NL" sz="1600" kern="0" dirty="0"/>
              <a:t>, we check </a:t>
            </a:r>
            <a:r>
              <a:rPr lang="nl-NL" sz="1600" kern="0" dirty="0" err="1"/>
              <a:t>our</a:t>
            </a:r>
            <a:r>
              <a:rPr lang="nl-NL" sz="1600" kern="0" dirty="0"/>
              <a:t> matrices:</a:t>
            </a:r>
            <a:endParaRPr lang="nl-NL" sz="1200" kern="0" dirty="0"/>
          </a:p>
          <a:p>
            <a:pPr marL="0" indent="0">
              <a:buFont typeface="Wingdings 2" pitchFamily="-128" charset="2"/>
              <a:buNone/>
            </a:pPr>
            <a:endParaRPr lang="nl-NL" sz="1200" kern="0" dirty="0">
              <a:solidFill>
                <a:srgbClr val="FF0000"/>
              </a:solidFill>
            </a:endParaRPr>
          </a:p>
          <a:p>
            <a:pPr marL="0" indent="0">
              <a:buFont typeface="Wingdings 2" pitchFamily="-128" charset="2"/>
              <a:buNone/>
            </a:pPr>
            <a:endParaRPr lang="nl-NL" sz="1200" kern="0" dirty="0">
              <a:solidFill>
                <a:srgbClr val="FF0000"/>
              </a:solidFill>
            </a:endParaRPr>
          </a:p>
          <a:p>
            <a:pPr marL="0" indent="0">
              <a:buFont typeface="Wingdings 2" pitchFamily="-128" charset="2"/>
              <a:buNone/>
            </a:pPr>
            <a:endParaRPr lang="nl-NL" sz="1200" kern="0" dirty="0">
              <a:solidFill>
                <a:srgbClr val="FF0000"/>
              </a:solidFill>
            </a:endParaRPr>
          </a:p>
          <a:p>
            <a:pPr marL="0" indent="0">
              <a:buFont typeface="Wingdings 2" pitchFamily="-128" charset="2"/>
              <a:buNone/>
            </a:pPr>
            <a:r>
              <a:rPr lang="nl-NL" sz="1200" kern="0" dirty="0">
                <a:solidFill>
                  <a:srgbClr val="FF0000"/>
                </a:solidFill>
              </a:rPr>
              <a:t>                                    </a:t>
            </a:r>
            <a:r>
              <a:rPr lang="nl-NL" sz="1200" kern="0" dirty="0" err="1">
                <a:solidFill>
                  <a:srgbClr val="FF0000"/>
                </a:solidFill>
              </a:rPr>
              <a:t>Tuesday</a:t>
            </a:r>
            <a:r>
              <a:rPr lang="nl-NL" sz="1200" kern="0" dirty="0">
                <a:solidFill>
                  <a:srgbClr val="FF0000"/>
                </a:solidFill>
              </a:rPr>
              <a:t>	           </a:t>
            </a:r>
            <a:r>
              <a:rPr lang="nl-NL" sz="1200" kern="0" dirty="0" err="1">
                <a:solidFill>
                  <a:srgbClr val="FF0000"/>
                </a:solidFill>
              </a:rPr>
              <a:t>Wednesday</a:t>
            </a:r>
            <a:r>
              <a:rPr lang="nl-NL" sz="1200" kern="0" dirty="0">
                <a:solidFill>
                  <a:srgbClr val="FF0000"/>
                </a:solidFill>
              </a:rPr>
              <a:t>	                </a:t>
            </a:r>
            <a:r>
              <a:rPr lang="nl-NL" sz="1200" kern="0" dirty="0" err="1">
                <a:solidFill>
                  <a:srgbClr val="FF0000"/>
                </a:solidFill>
              </a:rPr>
              <a:t>Thursday</a:t>
            </a: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    	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/>
              <a:t>If it sunny on Monday, then we will have on average 2.575 sunny days between Tuesday until (and including) Thursday. </a:t>
            </a:r>
          </a:p>
          <a:p>
            <a:pPr marL="0" indent="0">
              <a:buFont typeface="Wingdings 2" pitchFamily="-128" charset="2"/>
              <a:buNone/>
            </a:pPr>
            <a:endParaRPr lang="nl-NL" sz="16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600" kern="0" dirty="0" err="1"/>
              <a:t>So</a:t>
            </a:r>
            <a:r>
              <a:rPr lang="nl-NL" sz="1600" kern="0" dirty="0"/>
              <a:t> </a:t>
            </a:r>
            <a:r>
              <a:rPr lang="nl-NL" sz="1600" kern="0" dirty="0" err="1"/>
              <a:t>the</a:t>
            </a:r>
            <a:r>
              <a:rPr lang="nl-NL" sz="1600" kern="0" dirty="0"/>
              <a:t> </a:t>
            </a:r>
            <a:r>
              <a:rPr lang="nl-NL" sz="1600" kern="0" dirty="0" err="1">
                <a:solidFill>
                  <a:srgbClr val="FF0000"/>
                </a:solidFill>
              </a:rPr>
              <a:t>answer</a:t>
            </a:r>
            <a:r>
              <a:rPr lang="nl-NL" sz="1600" kern="0" dirty="0">
                <a:solidFill>
                  <a:srgbClr val="FF0000"/>
                </a:solidFill>
              </a:rPr>
              <a:t> </a:t>
            </a:r>
            <a:r>
              <a:rPr lang="nl-NL" sz="1600" kern="0" dirty="0"/>
              <a:t>is </a:t>
            </a:r>
            <a:r>
              <a:rPr lang="nl-NL" sz="1600" kern="0" dirty="0">
                <a:solidFill>
                  <a:srgbClr val="FF0000"/>
                </a:solidFill>
              </a:rPr>
              <a:t>3.575</a:t>
            </a:r>
            <a:r>
              <a:rPr lang="nl-NL" sz="1600" kern="0" dirty="0"/>
              <a:t>!</a:t>
            </a:r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>
              <a:buFont typeface="+mj-lt"/>
              <a:buAutoNum type="arabicPeriod"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r>
              <a:rPr lang="nl-NL" sz="1800" kern="0" dirty="0"/>
              <a:t>	</a:t>
            </a:r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800" kern="0" dirty="0"/>
          </a:p>
          <a:p>
            <a:pPr marL="514350" indent="-514350"/>
            <a:endParaRPr lang="nl-NL" sz="1600" kern="0" dirty="0"/>
          </a:p>
          <a:p>
            <a:pPr lvl="1"/>
            <a:endParaRPr lang="en-US" sz="1800" kern="0" dirty="0"/>
          </a:p>
          <a:p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nl-NL" sz="1800" kern="0" dirty="0"/>
          </a:p>
          <a:p>
            <a:pPr marL="0" indent="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/>
            <a:endParaRPr lang="en-US" sz="1800" kern="0" dirty="0"/>
          </a:p>
          <a:p>
            <a:pPr marL="514350" indent="-514350">
              <a:buFont typeface="Wingdings 2" pitchFamily="-128" charset="2"/>
              <a:buNone/>
            </a:pPr>
            <a:endParaRPr lang="en-US" sz="1800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  <a:p>
            <a:pPr marL="514350" indent="-514350">
              <a:buFont typeface="Wingdings 2" pitchFamily="-128" charset="2"/>
              <a:buAutoNum type="arabicPeriod"/>
            </a:pPr>
            <a:endParaRPr lang="en-US" kern="0" dirty="0"/>
          </a:p>
        </p:txBody>
      </p:sp>
      <p:sp>
        <p:nvSpPr>
          <p:cNvPr id="25" name="TextBox 24"/>
          <p:cNvSpPr txBox="1"/>
          <p:nvPr/>
        </p:nvSpPr>
        <p:spPr>
          <a:xfrm>
            <a:off x="2204484" y="55896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3528" y="3140968"/>
                <a:ext cx="8136903" cy="1390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/>
                        </a:rPr>
                        <m:t>𝑃</m:t>
                      </m:r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l-NL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.9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0.1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0.4</m:t>
                                </m:r>
                              </m:e>
                              <m:e>
                                <m:r>
                                  <a:rPr lang="nl-NL" b="0" i="1" smtClean="0">
                                    <a:latin typeface="Cambria Math"/>
                                  </a:rPr>
                                  <m:t>0.6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0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0.6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0.4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nl-NL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0.8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nl-NL" i="1"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0.1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</m:t>
                                </m:r>
                                <m:r>
                                  <a:rPr lang="nl-NL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nl-NL" i="1">
                                    <a:latin typeface="Cambria Math"/>
                                  </a:rPr>
                                  <m:t>0.</m:t>
                                </m:r>
                                <m:r>
                                  <a:rPr lang="nl-NL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latin typeface="Cambria Math"/>
                </a:endParaRPr>
              </a:p>
              <a:p>
                <a:r>
                  <a:rPr lang="nl-NL" i="1" dirty="0">
                    <a:latin typeface="Cambria Math"/>
                  </a:rPr>
                  <a:t>	  		</a:t>
                </a:r>
              </a:p>
              <a:p>
                <a:endParaRPr lang="nl-NL" b="0" i="1" dirty="0">
                  <a:latin typeface="Cambria Math"/>
                </a:endParaRPr>
              </a:p>
              <a:p>
                <a:r>
                  <a:rPr lang="nl-NL" dirty="0"/>
                  <a:t>	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140968"/>
                <a:ext cx="8136903" cy="13908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3525" y="3717032"/>
                <a:ext cx="8136903" cy="1416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i="1" dirty="0">
                    <a:latin typeface="Cambria Math"/>
                  </a:rPr>
                  <a:t>	</a:t>
                </a:r>
              </a:p>
              <a:p>
                <a:endParaRPr lang="nl-NL" b="0" i="1" dirty="0">
                  <a:latin typeface="Cambria Math"/>
                </a:endParaRPr>
              </a:p>
              <a:p>
                <a:r>
                  <a:rPr lang="nl-NL" dirty="0"/>
                  <a:t>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nl-NL" i="1">
                                  <a:latin typeface="Cambria Math"/>
                                </a:rPr>
                                <m:t>0</m:t>
                              </m:r>
                              <m:r>
                                <a:rPr lang="nl-NL" i="1">
                                  <a:latin typeface="Cambria Math"/>
                                </a:rPr>
                                <m:t>.9</m:t>
                              </m:r>
                            </m:e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0.1</m:t>
                              </m:r>
                            </m:e>
                          </m:mr>
                          <m:mr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0.4</m:t>
                              </m:r>
                            </m:e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0.6</m:t>
                              </m:r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nl-NL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0.85</m:t>
                              </m:r>
                            </m:e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0.15</m:t>
                              </m:r>
                            </m:e>
                          </m:mr>
                          <m:mr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0.6</m:t>
                              </m:r>
                            </m:e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0.4</m:t>
                              </m:r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nl-NL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nl-NL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0.825</m:t>
                              </m:r>
                            </m:e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0.175</m:t>
                              </m:r>
                            </m:e>
                          </m:mr>
                          <m:mr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0.7</m:t>
                              </m:r>
                            </m:e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0.3</m:t>
                              </m:r>
                            </m:e>
                          </m:mr>
                        </m:m>
                      </m:e>
                    </m:d>
                    <m:r>
                      <a:rPr lang="nl-NL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nl-NL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nl-NL" b="0" i="1" smtClean="0">
                                  <a:latin typeface="Cambria Math"/>
                                </a:rPr>
                                <m:t>.575</m:t>
                              </m:r>
                            </m:e>
                            <m:e>
                              <m:r>
                                <a:rPr lang="nl-NL" i="1">
                                  <a:latin typeface="Cambria Math"/>
                                </a:rPr>
                                <m:t>0.</m:t>
                              </m:r>
                              <m:r>
                                <a:rPr lang="nl-NL" b="0" i="1" smtClean="0">
                                  <a:latin typeface="Cambria Math"/>
                                </a:rPr>
                                <m:t>425</m:t>
                              </m:r>
                            </m:e>
                          </m:mr>
                          <m:mr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1.7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/>
                                </a:rPr>
                                <m:t>1.3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nl-NL" i="1" dirty="0">
                  <a:latin typeface="Cambria Math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5" y="3717032"/>
                <a:ext cx="8136903" cy="14162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70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3412</TotalTime>
  <Words>1539</Words>
  <Application>Microsoft Office PowerPoint</Application>
  <PresentationFormat>On-screen Show (4:3)</PresentationFormat>
  <Paragraphs>715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Standaardontwerp</vt:lpstr>
      <vt:lpstr> The chain of Andrej Markov and its applications NETWORKS goes to school -  April 23, 2018</vt:lpstr>
      <vt:lpstr>Some history…</vt:lpstr>
      <vt:lpstr>Some history…</vt:lpstr>
      <vt:lpstr>Markov chain</vt:lpstr>
      <vt:lpstr>The weather as Markov chain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weather as Markov chain</vt:lpstr>
      <vt:lpstr>The weather as Markov chain</vt:lpstr>
      <vt:lpstr>The weather as Markov chain</vt:lpstr>
      <vt:lpstr>Google’s search engine</vt:lpstr>
      <vt:lpstr>Internet: PageRank algorithm</vt:lpstr>
      <vt:lpstr>Internet: PageRank algorithm</vt:lpstr>
      <vt:lpstr>Internet: PageRank algorithm</vt:lpstr>
      <vt:lpstr>Internet: PageRank algorithm</vt:lpstr>
      <vt:lpstr>Internet: PageRank algorithm</vt:lpstr>
      <vt:lpstr>Internet: PageRank algorithm</vt:lpstr>
      <vt:lpstr>Internet: PageRank algorithm</vt:lpstr>
    </vt:vector>
  </TitlesOfParts>
  <Company>moi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me</dc:creator>
  <cp:lastModifiedBy>Dorsman, Jan-Pieter</cp:lastModifiedBy>
  <cp:revision>217</cp:revision>
  <cp:lastPrinted>2018-03-03T09:24:23Z</cp:lastPrinted>
  <dcterms:created xsi:type="dcterms:W3CDTF">2007-08-09T18:52:28Z</dcterms:created>
  <dcterms:modified xsi:type="dcterms:W3CDTF">2018-05-07T16:13:39Z</dcterms:modified>
</cp:coreProperties>
</file>